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59" r:id="rId3"/>
    <p:sldId id="265" r:id="rId4"/>
    <p:sldId id="268" r:id="rId5"/>
    <p:sldId id="267" r:id="rId6"/>
    <p:sldId id="262" r:id="rId7"/>
    <p:sldId id="257" r:id="rId8"/>
    <p:sldId id="264" r:id="rId9"/>
    <p:sldId id="272" r:id="rId10"/>
    <p:sldId id="273" r:id="rId11"/>
    <p:sldId id="274" r:id="rId12"/>
    <p:sldId id="276" r:id="rId13"/>
    <p:sldId id="275" r:id="rId14"/>
    <p:sldId id="277" r:id="rId15"/>
    <p:sldId id="278" r:id="rId16"/>
    <p:sldId id="279" r:id="rId17"/>
    <p:sldId id="280" r:id="rId18"/>
    <p:sldId id="281" r:id="rId19"/>
    <p:sldId id="283" r:id="rId20"/>
    <p:sldId id="284" r:id="rId21"/>
    <p:sldId id="282" r:id="rId22"/>
  </p:sldIdLst>
  <p:sldSz cx="9144000" cy="6858000" type="screen4x3"/>
  <p:notesSz cx="6858000" cy="9144000"/>
  <p:defaultTextStyle>
    <a:defPPr>
      <a:defRPr lang="sv-S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DE42"/>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notesViewPr>
    <p:cSldViewPr>
      <p:cViewPr varScale="1">
        <p:scale>
          <a:sx n="80" d="100"/>
          <a:sy n="80" d="100"/>
        </p:scale>
        <p:origin x="-2058"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5DCE13CA-2F94-4AE7-86A6-D5C4BE3C394E}" type="datetimeFigureOut">
              <a:rPr lang="en-GB"/>
              <a:pPr>
                <a:defRPr/>
              </a:pPr>
              <a:t>09/02/2012</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8441324D-3FDA-476B-B477-2B9E3777B56E}"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sv-SE"/>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sv-SE"/>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sv-SE"/>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C1E0643-9D1E-4EB3-8F72-172F862FF32A}" type="slidenum">
              <a:rPr lang="sv-SE"/>
              <a:pPr>
                <a:defRPr/>
              </a:pPr>
              <a:t>‹#›</a:t>
            </a:fld>
            <a:endParaRPr lang="sv-S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pPr eaLnBrk="1" hangingPunct="1"/>
            <a:endParaRPr lang="en-US" smtClean="0"/>
          </a:p>
        </p:txBody>
      </p:sp>
      <p:sp>
        <p:nvSpPr>
          <p:cNvPr id="19460" name="Slide Number Placeholder 3"/>
          <p:cNvSpPr>
            <a:spLocks noGrp="1"/>
          </p:cNvSpPr>
          <p:nvPr>
            <p:ph type="sldNum" sz="quarter" idx="5"/>
          </p:nvPr>
        </p:nvSpPr>
        <p:spPr>
          <a:noFill/>
        </p:spPr>
        <p:txBody>
          <a:bodyPr/>
          <a:lstStyle/>
          <a:p>
            <a:fld id="{C057E263-FEE7-4142-B581-A7DBC2328B47}" type="slidenum">
              <a:rPr lang="sv-SE" smtClean="0"/>
              <a:pPr/>
              <a:t>1</a:t>
            </a:fld>
            <a:endParaRPr lang="sv-S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pPr eaLnBrk="1" hangingPunct="1"/>
            <a:endParaRPr lang="en-US" smtClean="0"/>
          </a:p>
        </p:txBody>
      </p:sp>
      <p:sp>
        <p:nvSpPr>
          <p:cNvPr id="21508" name="Slide Number Placeholder 3"/>
          <p:cNvSpPr>
            <a:spLocks noGrp="1"/>
          </p:cNvSpPr>
          <p:nvPr>
            <p:ph type="sldNum" sz="quarter" idx="5"/>
          </p:nvPr>
        </p:nvSpPr>
        <p:spPr>
          <a:noFill/>
        </p:spPr>
        <p:txBody>
          <a:bodyPr/>
          <a:lstStyle/>
          <a:p>
            <a:fld id="{F00D7893-8C24-4ECB-9907-E98AE901BD67}" type="slidenum">
              <a:rPr lang="sv-SE" smtClean="0"/>
              <a:pPr/>
              <a:t>2</a:t>
            </a:fld>
            <a:endParaRPr lang="sv-S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724E0EE-C569-4F37-A636-6AB44AE235F5}" type="slidenum">
              <a:rPr lang="sv-SE" smtClean="0"/>
              <a:pPr/>
              <a:t>7</a:t>
            </a:fld>
            <a:endParaRPr lang="sv-SE" smtClean="0"/>
          </a:p>
        </p:txBody>
      </p:sp>
      <p:sp>
        <p:nvSpPr>
          <p:cNvPr id="22531" name="Rectangle 2"/>
          <p:cNvSpPr>
            <a:spLocks noGrp="1" noRot="1" noChangeAspect="1" noChangeArrowheads="1" noTextEdit="1"/>
          </p:cNvSpPr>
          <p:nvPr>
            <p:ph type="sldImg"/>
          </p:nvPr>
        </p:nvSpPr>
        <p:spPr>
          <a:ln/>
        </p:spPr>
      </p:sp>
      <p:sp>
        <p:nvSpPr>
          <p:cNvPr id="22532" name="Rectangle 5"/>
          <p:cNvSpPr>
            <a:spLocks noGrp="1" noChangeArrowheads="1"/>
          </p:cNvSpPr>
          <p:nvPr>
            <p:ph type="body" idx="1"/>
          </p:nvPr>
        </p:nvSpPr>
        <p:spPr>
          <a:noFill/>
          <a:ln/>
        </p:spPr>
        <p:txBody>
          <a:bodyPr/>
          <a:lstStyle/>
          <a:p>
            <a:pPr eaLnBrk="1" hangingPunct="1"/>
            <a:r>
              <a:rPr lang="sv-SE" smtClean="0"/>
              <a:t>The wolf was practically extinct in Sweden in the 1970s, and its recovery has started from a very narrow genetic base. This has resulted in inbreeding. In 25 years, only three wolves have entered the country, migrated down to mid-Sweden and bred. </a:t>
            </a:r>
          </a:p>
          <a:p>
            <a:pPr eaLnBrk="1" hangingPunct="1"/>
            <a:r>
              <a:rPr lang="sv-SE" smtClean="0"/>
              <a:t>In 2007, the situation improved when one wolf from the north-east european population settled in Gävleborg County and another in Norway. Some of the offspring of the Norwegian wolf have moved into Sweden. Additional wolves may have entered the country without reproducing. </a:t>
            </a:r>
          </a:p>
          <a:p>
            <a:pPr eaLnBrk="1" hangingPunct="1"/>
            <a:r>
              <a:rPr lang="sv-SE" smtClean="0"/>
              <a:t>Wolves can be found in a belt stretching from the western part of Västra Götaland County through Värmland, Örebro, Västmanland and Dalarna to Gävleborg County. A pack of wolves have an established territory in Stockholm County. In addition, there are a few wolves in southern Sweden and in the north. Parliament has decided that their status in reindeer areas should be managed so that organised reindeer husbandry is not rendered impossible. </a:t>
            </a:r>
          </a:p>
          <a:p>
            <a:pPr eaLnBrk="1" hangingPunct="1"/>
            <a:r>
              <a:rPr lang="sv-SE" smtClean="0"/>
              <a:t>The most recent report from the 2010/2011 census, issued on 19 January, shows that there have been 23 definite births of wolf litters in Sweden, as well as two probable ones. This means that there were about 210 to 230 wolves in Sweden before the licensed hunt began. The census runs from October to February.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CBE0F186-A8C5-4E38-A06D-8E5ABEEF73C0}" type="slidenum">
              <a:rPr lang="sv-SE"/>
              <a:pPr>
                <a:defRPr/>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A16A3926-2EEA-4656-8AAE-23DDAB75527A}" type="slidenum">
              <a:rPr lang="sv-SE"/>
              <a:pPr>
                <a:defRPr/>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00E290D6-EFE4-4302-BB20-1F8015C26DB2}" type="slidenum">
              <a:rPr lang="sv-SE"/>
              <a:pPr>
                <a:defRPr/>
              </a:pPr>
              <a:t>‹#›</a:t>
            </a:fld>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0305352E-225F-44C8-887B-115F5B13004C}" type="slidenum">
              <a:rPr lang="sv-SE"/>
              <a:pPr>
                <a:defRPr/>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08ACFC98-8D48-4ED7-AAE6-755009F160E2}" type="slidenum">
              <a:rPr lang="sv-SE"/>
              <a:pPr>
                <a:defRPr/>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2D45DDAF-14C9-453D-BEC7-480B2415150D}" type="slidenum">
              <a:rPr lang="sv-SE"/>
              <a:pPr>
                <a:defRPr/>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A6BE1C8B-993D-4478-8B7B-2137C5272B33}" type="slidenum">
              <a:rPr lang="sv-SE"/>
              <a:pPr>
                <a:defRPr/>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sv-SE"/>
          </a:p>
        </p:txBody>
      </p:sp>
      <p:sp>
        <p:nvSpPr>
          <p:cNvPr id="8" name="Rectangle 5"/>
          <p:cNvSpPr>
            <a:spLocks noGrp="1" noChangeArrowheads="1"/>
          </p:cNvSpPr>
          <p:nvPr>
            <p:ph type="ftr" sz="quarter" idx="11"/>
          </p:nvPr>
        </p:nvSpPr>
        <p:spPr>
          <a:ln/>
        </p:spPr>
        <p:txBody>
          <a:bodyPr/>
          <a:lstStyle>
            <a:lvl1pPr>
              <a:defRPr/>
            </a:lvl1pPr>
          </a:lstStyle>
          <a:p>
            <a:pPr>
              <a:defRPr/>
            </a:pPr>
            <a:endParaRPr lang="sv-SE"/>
          </a:p>
        </p:txBody>
      </p:sp>
      <p:sp>
        <p:nvSpPr>
          <p:cNvPr id="9" name="Rectangle 6"/>
          <p:cNvSpPr>
            <a:spLocks noGrp="1" noChangeArrowheads="1"/>
          </p:cNvSpPr>
          <p:nvPr>
            <p:ph type="sldNum" sz="quarter" idx="12"/>
          </p:nvPr>
        </p:nvSpPr>
        <p:spPr>
          <a:ln/>
        </p:spPr>
        <p:txBody>
          <a:bodyPr/>
          <a:lstStyle>
            <a:lvl1pPr>
              <a:defRPr/>
            </a:lvl1pPr>
          </a:lstStyle>
          <a:p>
            <a:pPr>
              <a:defRPr/>
            </a:pPr>
            <a:fld id="{39252385-93BA-4E09-9248-366EB9D56FD4}" type="slidenum">
              <a:rPr lang="sv-SE"/>
              <a:pPr>
                <a:defRPr/>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sv-SE"/>
          </a:p>
        </p:txBody>
      </p:sp>
      <p:sp>
        <p:nvSpPr>
          <p:cNvPr id="4" name="Rectangle 5"/>
          <p:cNvSpPr>
            <a:spLocks noGrp="1" noChangeArrowheads="1"/>
          </p:cNvSpPr>
          <p:nvPr>
            <p:ph type="ftr" sz="quarter" idx="11"/>
          </p:nvPr>
        </p:nvSpPr>
        <p:spPr>
          <a:ln/>
        </p:spPr>
        <p:txBody>
          <a:bodyPr/>
          <a:lstStyle>
            <a:lvl1pPr>
              <a:defRPr/>
            </a:lvl1pPr>
          </a:lstStyle>
          <a:p>
            <a:pPr>
              <a:defRPr/>
            </a:pPr>
            <a:endParaRPr lang="sv-SE"/>
          </a:p>
        </p:txBody>
      </p:sp>
      <p:sp>
        <p:nvSpPr>
          <p:cNvPr id="5" name="Rectangle 6"/>
          <p:cNvSpPr>
            <a:spLocks noGrp="1" noChangeArrowheads="1"/>
          </p:cNvSpPr>
          <p:nvPr>
            <p:ph type="sldNum" sz="quarter" idx="12"/>
          </p:nvPr>
        </p:nvSpPr>
        <p:spPr>
          <a:ln/>
        </p:spPr>
        <p:txBody>
          <a:bodyPr/>
          <a:lstStyle>
            <a:lvl1pPr>
              <a:defRPr/>
            </a:lvl1pPr>
          </a:lstStyle>
          <a:p>
            <a:pPr>
              <a:defRPr/>
            </a:pPr>
            <a:fld id="{C9C44D8B-259B-41C9-A080-37DA3E55BA10}" type="slidenum">
              <a:rPr lang="sv-SE"/>
              <a:pPr>
                <a:defRPr/>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sv-SE"/>
          </a:p>
        </p:txBody>
      </p:sp>
      <p:sp>
        <p:nvSpPr>
          <p:cNvPr id="3" name="Rectangle 5"/>
          <p:cNvSpPr>
            <a:spLocks noGrp="1" noChangeArrowheads="1"/>
          </p:cNvSpPr>
          <p:nvPr>
            <p:ph type="ftr" sz="quarter" idx="11"/>
          </p:nvPr>
        </p:nvSpPr>
        <p:spPr>
          <a:ln/>
        </p:spPr>
        <p:txBody>
          <a:bodyPr/>
          <a:lstStyle>
            <a:lvl1pPr>
              <a:defRPr/>
            </a:lvl1pPr>
          </a:lstStyle>
          <a:p>
            <a:pPr>
              <a:defRPr/>
            </a:pPr>
            <a:endParaRPr lang="sv-SE"/>
          </a:p>
        </p:txBody>
      </p:sp>
      <p:sp>
        <p:nvSpPr>
          <p:cNvPr id="4" name="Rectangle 6"/>
          <p:cNvSpPr>
            <a:spLocks noGrp="1" noChangeArrowheads="1"/>
          </p:cNvSpPr>
          <p:nvPr>
            <p:ph type="sldNum" sz="quarter" idx="12"/>
          </p:nvPr>
        </p:nvSpPr>
        <p:spPr>
          <a:ln/>
        </p:spPr>
        <p:txBody>
          <a:bodyPr/>
          <a:lstStyle>
            <a:lvl1pPr>
              <a:defRPr/>
            </a:lvl1pPr>
          </a:lstStyle>
          <a:p>
            <a:pPr>
              <a:defRPr/>
            </a:pPr>
            <a:fld id="{5BB7F6D1-0A97-4D7C-BE3B-541BB6DC8EEF}" type="slidenum">
              <a:rPr lang="sv-SE"/>
              <a:pPr>
                <a:defRPr/>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DE4A26A8-52AA-43E4-9F35-0EA30A96A660}" type="slidenum">
              <a:rPr lang="sv-SE"/>
              <a:pPr>
                <a:defRPr/>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5FD49D2D-E938-4031-B6BB-86D77C55277D}" type="slidenum">
              <a:rPr lang="sv-SE"/>
              <a:pPr>
                <a:defRPr/>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v-SE" smtClean="0"/>
              <a:t>Klicka här för att ändra format</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sv-SE"/>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sv-SE"/>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9D12452-0685-431C-8D43-6111182F9DE7}" type="slidenum">
              <a:rPr lang="sv-SE"/>
              <a:pPr>
                <a:defRPr/>
              </a:pPr>
              <a:t>‹#›</a:t>
            </a:fld>
            <a:endParaRPr lang="sv-SE"/>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cs typeface="Arial" charset="0"/>
        </a:defRPr>
      </a:lvl2pPr>
      <a:lvl3pPr algn="ctr" rtl="0" eaLnBrk="0" fontAlgn="base" hangingPunct="0">
        <a:spcBef>
          <a:spcPct val="0"/>
        </a:spcBef>
        <a:spcAft>
          <a:spcPct val="0"/>
        </a:spcAft>
        <a:defRPr sz="4400">
          <a:solidFill>
            <a:schemeClr val="tx2"/>
          </a:solidFill>
          <a:latin typeface="Calibri" pitchFamily="34" charset="0"/>
          <a:cs typeface="Arial" charset="0"/>
        </a:defRPr>
      </a:lvl3pPr>
      <a:lvl4pPr algn="ctr" rtl="0" eaLnBrk="0" fontAlgn="base" hangingPunct="0">
        <a:spcBef>
          <a:spcPct val="0"/>
        </a:spcBef>
        <a:spcAft>
          <a:spcPct val="0"/>
        </a:spcAft>
        <a:defRPr sz="4400">
          <a:solidFill>
            <a:schemeClr val="tx2"/>
          </a:solidFill>
          <a:latin typeface="Calibri" pitchFamily="34" charset="0"/>
          <a:cs typeface="Arial" charset="0"/>
        </a:defRPr>
      </a:lvl4pPr>
      <a:lvl5pPr algn="ctr" rtl="0" eaLnBrk="0" fontAlgn="base" hangingPunct="0">
        <a:spcBef>
          <a:spcPct val="0"/>
        </a:spcBef>
        <a:spcAft>
          <a:spcPct val="0"/>
        </a:spcAft>
        <a:defRPr sz="4400">
          <a:solidFill>
            <a:schemeClr val="tx2"/>
          </a:solidFill>
          <a:latin typeface="Calibri" pitchFamily="34"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8" descr="http://howlingforjustice.files.wordpress.com/2010/01/wolf-in-forest.jpg"/>
          <p:cNvPicPr>
            <a:picLocks noChangeAspect="1" noChangeArrowheads="1"/>
          </p:cNvPicPr>
          <p:nvPr/>
        </p:nvPicPr>
        <p:blipFill>
          <a:blip r:embed="rId3" cstate="print"/>
          <a:srcRect/>
          <a:stretch>
            <a:fillRect/>
          </a:stretch>
        </p:blipFill>
        <p:spPr bwMode="auto">
          <a:xfrm>
            <a:off x="323850" y="260350"/>
            <a:ext cx="8556625" cy="6418263"/>
          </a:xfrm>
          <a:prstGeom prst="rect">
            <a:avLst/>
          </a:prstGeom>
          <a:noFill/>
          <a:ln w="9525">
            <a:noFill/>
            <a:miter lim="800000"/>
            <a:headEnd/>
            <a:tailEnd/>
          </a:ln>
        </p:spPr>
      </p:pic>
      <p:sp>
        <p:nvSpPr>
          <p:cNvPr id="2051" name="Rectangle 2"/>
          <p:cNvSpPr>
            <a:spLocks noGrp="1" noChangeArrowheads="1"/>
          </p:cNvSpPr>
          <p:nvPr>
            <p:ph type="ctrTitle"/>
          </p:nvPr>
        </p:nvSpPr>
        <p:spPr>
          <a:xfrm>
            <a:off x="395288" y="836613"/>
            <a:ext cx="8353425" cy="1470025"/>
          </a:xfrm>
        </p:spPr>
        <p:txBody>
          <a:bodyPr/>
          <a:lstStyle/>
          <a:p>
            <a:pPr eaLnBrk="1" hangingPunct="1"/>
            <a:r>
              <a:rPr lang="en-GB" sz="3800" smtClean="0"/>
              <a:t>How do evaluation results contribute to public policy formation?</a:t>
            </a:r>
            <a:br>
              <a:rPr lang="en-GB" sz="3800" smtClean="0"/>
            </a:br>
            <a:r>
              <a:rPr lang="en-GB" sz="3800" smtClean="0"/>
              <a:t>The case of Swedish wolf hunting</a:t>
            </a:r>
          </a:p>
        </p:txBody>
      </p:sp>
      <p:sp>
        <p:nvSpPr>
          <p:cNvPr id="2052" name="Rectangle 3"/>
          <p:cNvSpPr>
            <a:spLocks noGrp="1" noChangeArrowheads="1"/>
          </p:cNvSpPr>
          <p:nvPr>
            <p:ph type="subTitle" idx="1"/>
          </p:nvPr>
        </p:nvSpPr>
        <p:spPr>
          <a:xfrm>
            <a:off x="971550" y="4941888"/>
            <a:ext cx="7129463" cy="1511300"/>
          </a:xfrm>
          <a:solidFill>
            <a:schemeClr val="accent1">
              <a:alpha val="50980"/>
            </a:schemeClr>
          </a:solidFill>
        </p:spPr>
        <p:txBody>
          <a:bodyPr/>
          <a:lstStyle/>
          <a:p>
            <a:pPr eaLnBrk="1" hangingPunct="1"/>
            <a:r>
              <a:rPr lang="sv-SE" sz="2000" smtClean="0"/>
              <a:t>EEEN-forum 9-10 Feb. 2012</a:t>
            </a:r>
          </a:p>
          <a:p>
            <a:pPr eaLnBrk="1" hangingPunct="1"/>
            <a:r>
              <a:rPr lang="sv-SE" sz="2000" smtClean="0"/>
              <a:t>Dr. Kerstin Åstrand</a:t>
            </a:r>
          </a:p>
          <a:p>
            <a:pPr eaLnBrk="1" hangingPunct="1"/>
            <a:r>
              <a:rPr lang="en-GB" sz="1800" smtClean="0"/>
              <a:t>Finnish Environment Institute/</a:t>
            </a:r>
          </a:p>
          <a:p>
            <a:pPr eaLnBrk="1" hangingPunct="1"/>
            <a:r>
              <a:rPr lang="en-GB" sz="1800" smtClean="0"/>
              <a:t>Swedish Environmental Protection Agency</a:t>
            </a:r>
            <a:endParaRPr lang="sv-SE" sz="1800" smtClean="0"/>
          </a:p>
          <a:p>
            <a:pPr eaLnBrk="1" hangingPunct="1"/>
            <a:endParaRPr lang="sv-SE" sz="240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GB" sz="4000" smtClean="0"/>
              <a:t>The Committee's Conclusions &amp; Recommendations</a:t>
            </a:r>
          </a:p>
        </p:txBody>
      </p:sp>
      <p:sp>
        <p:nvSpPr>
          <p:cNvPr id="38915" name="Rectangle 3"/>
          <p:cNvSpPr>
            <a:spLocks noGrp="1" noChangeArrowheads="1"/>
          </p:cNvSpPr>
          <p:nvPr>
            <p:ph type="body" idx="1"/>
          </p:nvPr>
        </p:nvSpPr>
        <p:spPr>
          <a:xfrm>
            <a:off x="0" y="1844675"/>
            <a:ext cx="8229600" cy="4525963"/>
          </a:xfrm>
        </p:spPr>
        <p:txBody>
          <a:bodyPr/>
          <a:lstStyle/>
          <a:p>
            <a:pPr lvl="1">
              <a:lnSpc>
                <a:spcPct val="80000"/>
              </a:lnSpc>
            </a:pPr>
            <a:r>
              <a:rPr lang="en-US" sz="2500" dirty="0" smtClean="0"/>
              <a:t>To ensure long-term </a:t>
            </a:r>
            <a:r>
              <a:rPr lang="en-US" sz="2500" dirty="0" smtClean="0"/>
              <a:t>survival</a:t>
            </a:r>
            <a:r>
              <a:rPr lang="en-US" sz="2500" dirty="0" smtClean="0">
                <a:solidFill>
                  <a:srgbClr val="FFFF00"/>
                </a:solidFill>
              </a:rPr>
              <a:t>:</a:t>
            </a:r>
            <a:r>
              <a:rPr lang="en-US" sz="2500" dirty="0" smtClean="0"/>
              <a:t> </a:t>
            </a:r>
            <a:r>
              <a:rPr lang="en-US" sz="2500" dirty="0" smtClean="0"/>
              <a:t>minimum target for the wolf population:</a:t>
            </a:r>
          </a:p>
          <a:p>
            <a:pPr lvl="2">
              <a:lnSpc>
                <a:spcPct val="80000"/>
              </a:lnSpc>
            </a:pPr>
            <a:r>
              <a:rPr lang="en-US" sz="2100" dirty="0" smtClean="0"/>
              <a:t> 20 reproductions</a:t>
            </a:r>
            <a:r>
              <a:rPr lang="en-US" sz="2100" dirty="0" smtClean="0"/>
              <a:t>, </a:t>
            </a:r>
            <a:r>
              <a:rPr lang="en-US" sz="2100" dirty="0" smtClean="0"/>
              <a:t>approximately 200 animals.</a:t>
            </a:r>
          </a:p>
          <a:p>
            <a:pPr lvl="2">
              <a:lnSpc>
                <a:spcPct val="80000"/>
              </a:lnSpc>
            </a:pPr>
            <a:r>
              <a:rPr lang="en-US" sz="2100" dirty="0" smtClean="0"/>
              <a:t>Scientists concluded that 500 wolves should be a minimum.</a:t>
            </a:r>
          </a:p>
          <a:p>
            <a:pPr lvl="2">
              <a:lnSpc>
                <a:spcPct val="80000"/>
              </a:lnSpc>
            </a:pPr>
            <a:r>
              <a:rPr lang="en-US" sz="2100" dirty="0" smtClean="0"/>
              <a:t>Argument for lower </a:t>
            </a:r>
            <a:r>
              <a:rPr lang="en-US" sz="2100" dirty="0" err="1" smtClean="0"/>
              <a:t>nb</a:t>
            </a:r>
            <a:r>
              <a:rPr lang="en-US" sz="2100" dirty="0" smtClean="0"/>
              <a:t>: Too </a:t>
            </a:r>
            <a:r>
              <a:rPr lang="en-US" sz="2100" dirty="0" smtClean="0"/>
              <a:t>drastic increase from the 60-75 wolfs.</a:t>
            </a:r>
          </a:p>
          <a:p>
            <a:pPr lvl="1">
              <a:lnSpc>
                <a:spcPct val="80000"/>
              </a:lnSpc>
              <a:buFontTx/>
              <a:buNone/>
            </a:pPr>
            <a:endParaRPr lang="en-US" sz="2500" dirty="0" smtClean="0"/>
          </a:p>
          <a:p>
            <a:pPr lvl="1">
              <a:lnSpc>
                <a:spcPct val="80000"/>
              </a:lnSpc>
            </a:pPr>
            <a:r>
              <a:rPr lang="en-US" sz="2500" dirty="0" smtClean="0"/>
              <a:t>Measures:</a:t>
            </a:r>
          </a:p>
          <a:p>
            <a:pPr lvl="2">
              <a:lnSpc>
                <a:spcPct val="80000"/>
              </a:lnSpc>
            </a:pPr>
            <a:r>
              <a:rPr lang="en-GB" sz="2100" dirty="0" smtClean="0"/>
              <a:t>Tightened penalties for illegal hunting.</a:t>
            </a:r>
          </a:p>
          <a:p>
            <a:pPr lvl="2">
              <a:lnSpc>
                <a:spcPct val="80000"/>
              </a:lnSpc>
            </a:pPr>
            <a:r>
              <a:rPr lang="en-GB" sz="2100" dirty="0" smtClean="0"/>
              <a:t>Increased research funding.</a:t>
            </a:r>
          </a:p>
          <a:p>
            <a:pPr lvl="2">
              <a:lnSpc>
                <a:spcPct val="80000"/>
              </a:lnSpc>
            </a:pPr>
            <a:r>
              <a:rPr lang="en-GB" sz="2100" dirty="0" smtClean="0"/>
              <a:t>(Translocation mentioned as a possibility,                       but not a recommendation). </a:t>
            </a:r>
          </a:p>
          <a:p>
            <a:endParaRPr lang="en-GB" sz="5400" dirty="0" smtClean="0"/>
          </a:p>
        </p:txBody>
      </p:sp>
      <p:pic>
        <p:nvPicPr>
          <p:cNvPr id="38916" name="Picture 6" descr="https://encrypted-tbn3.google.com/images?q=tbn:ANd9GcQerU32aGlxcTYErbG4ToBl4w8_EyPW71d6KKhN_8ZdP4UNVVmHEw"/>
          <p:cNvPicPr>
            <a:picLocks noChangeAspect="1" noChangeArrowheads="1"/>
          </p:cNvPicPr>
          <p:nvPr/>
        </p:nvPicPr>
        <p:blipFill>
          <a:blip r:embed="rId2" cstate="print"/>
          <a:srcRect/>
          <a:stretch>
            <a:fillRect/>
          </a:stretch>
        </p:blipFill>
        <p:spPr bwMode="auto">
          <a:xfrm>
            <a:off x="6732588" y="4797425"/>
            <a:ext cx="2255837" cy="1671638"/>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GB" sz="4000" smtClean="0"/>
              <a:t>The Committee's Conclusions &amp; Recommendations (2)</a:t>
            </a:r>
          </a:p>
        </p:txBody>
      </p:sp>
      <p:sp>
        <p:nvSpPr>
          <p:cNvPr id="39939" name="Rectangle 3"/>
          <p:cNvSpPr>
            <a:spLocks noGrp="1" noChangeArrowheads="1"/>
          </p:cNvSpPr>
          <p:nvPr>
            <p:ph type="body" idx="1"/>
          </p:nvPr>
        </p:nvSpPr>
        <p:spPr>
          <a:xfrm>
            <a:off x="468313" y="1916113"/>
            <a:ext cx="8229600" cy="4681537"/>
          </a:xfrm>
        </p:spPr>
        <p:txBody>
          <a:bodyPr/>
          <a:lstStyle/>
          <a:p>
            <a:pPr>
              <a:lnSpc>
                <a:spcPct val="80000"/>
              </a:lnSpc>
            </a:pPr>
            <a:r>
              <a:rPr lang="en-US" sz="2900" smtClean="0"/>
              <a:t>Negative economic impacts for the reindeer business</a:t>
            </a:r>
          </a:p>
          <a:p>
            <a:pPr>
              <a:lnSpc>
                <a:spcPct val="80000"/>
              </a:lnSpc>
            </a:pPr>
            <a:r>
              <a:rPr lang="en-US" sz="2900" smtClean="0"/>
              <a:t>Conflicts man - wolf a reality (locally)</a:t>
            </a:r>
          </a:p>
          <a:p>
            <a:pPr>
              <a:lnSpc>
                <a:spcPct val="80000"/>
              </a:lnSpc>
            </a:pPr>
            <a:r>
              <a:rPr lang="en-US" sz="2900" smtClean="0"/>
              <a:t>Conflicts local interest - national authorities </a:t>
            </a:r>
          </a:p>
          <a:p>
            <a:pPr>
              <a:lnSpc>
                <a:spcPct val="80000"/>
              </a:lnSpc>
            </a:pPr>
            <a:r>
              <a:rPr lang="en-US" sz="2900" smtClean="0"/>
              <a:t>Attitudes towards wolves generally positive  </a:t>
            </a:r>
          </a:p>
          <a:p>
            <a:pPr>
              <a:lnSpc>
                <a:spcPct val="80000"/>
              </a:lnSpc>
            </a:pPr>
            <a:r>
              <a:rPr lang="en-US" sz="2900" smtClean="0"/>
              <a:t>Measures to minimise conflicts &amp; prevent damage </a:t>
            </a:r>
          </a:p>
          <a:p>
            <a:pPr lvl="1">
              <a:lnSpc>
                <a:spcPct val="80000"/>
              </a:lnSpc>
            </a:pPr>
            <a:r>
              <a:rPr lang="en-US" sz="2500" smtClean="0"/>
              <a:t>Allow protective hunting</a:t>
            </a:r>
          </a:p>
          <a:p>
            <a:pPr lvl="1">
              <a:lnSpc>
                <a:spcPct val="80000"/>
              </a:lnSpc>
            </a:pPr>
            <a:r>
              <a:rPr lang="en-GB" sz="2500" smtClean="0"/>
              <a:t>Reform on rules on compensation for damage (increase legitimacy for national policy measures among the Samis). </a:t>
            </a:r>
          </a:p>
          <a:p>
            <a:pPr lvl="1">
              <a:lnSpc>
                <a:spcPct val="80000"/>
              </a:lnSpc>
            </a:pPr>
            <a:r>
              <a:rPr lang="en-GB" sz="2500" smtClean="0"/>
              <a:t>Information to the public</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GB" smtClean="0"/>
              <a:t>The Government Bill</a:t>
            </a:r>
          </a:p>
        </p:txBody>
      </p:sp>
      <p:sp>
        <p:nvSpPr>
          <p:cNvPr id="41987" name="Rectangle 3"/>
          <p:cNvSpPr>
            <a:spLocks noGrp="1" noChangeArrowheads="1"/>
          </p:cNvSpPr>
          <p:nvPr>
            <p:ph type="body" idx="1"/>
          </p:nvPr>
        </p:nvSpPr>
        <p:spPr/>
        <p:txBody>
          <a:bodyPr/>
          <a:lstStyle/>
          <a:p>
            <a:r>
              <a:rPr lang="en-GB" smtClean="0"/>
              <a:t>Largely applied the goals and measures suggested by the Committee.</a:t>
            </a:r>
          </a:p>
          <a:p>
            <a:r>
              <a:rPr lang="en-GB" smtClean="0"/>
              <a:t>Changed the minimum target to an interim target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GB" smtClean="0"/>
              <a:t>Second Policy Round</a:t>
            </a:r>
          </a:p>
        </p:txBody>
      </p:sp>
      <p:sp>
        <p:nvSpPr>
          <p:cNvPr id="40963" name="Rectangle 3"/>
          <p:cNvSpPr>
            <a:spLocks noGrp="1" noChangeArrowheads="1"/>
          </p:cNvSpPr>
          <p:nvPr>
            <p:ph type="body" idx="1"/>
          </p:nvPr>
        </p:nvSpPr>
        <p:spPr>
          <a:xfrm>
            <a:off x="468313" y="1412875"/>
            <a:ext cx="8229600" cy="4525963"/>
          </a:xfrm>
        </p:spPr>
        <p:txBody>
          <a:bodyPr/>
          <a:lstStyle/>
          <a:p>
            <a:pPr>
              <a:lnSpc>
                <a:spcPct val="80000"/>
              </a:lnSpc>
            </a:pPr>
            <a:r>
              <a:rPr lang="en-GB" sz="2500" dirty="0" smtClean="0"/>
              <a:t>2006, Ministry of Environment appoints a committee of inquiry to assess the effects of the growing predator populations. Final report in Dec. 2007</a:t>
            </a:r>
          </a:p>
          <a:p>
            <a:pPr>
              <a:lnSpc>
                <a:spcPct val="80000"/>
              </a:lnSpc>
              <a:buFontTx/>
              <a:buNone/>
            </a:pPr>
            <a:endParaRPr lang="en-GB" sz="2500" dirty="0" smtClean="0"/>
          </a:p>
          <a:p>
            <a:pPr>
              <a:lnSpc>
                <a:spcPct val="80000"/>
              </a:lnSpc>
            </a:pPr>
            <a:r>
              <a:rPr lang="en-GB" sz="2500" dirty="0" smtClean="0"/>
              <a:t>2008 (Dec.), the interim target is met. The EPA is ordered to:</a:t>
            </a:r>
          </a:p>
          <a:p>
            <a:pPr lvl="1">
              <a:lnSpc>
                <a:spcPct val="80000"/>
              </a:lnSpc>
            </a:pPr>
            <a:r>
              <a:rPr lang="en-US" sz="2100" dirty="0" smtClean="0"/>
              <a:t>Investigate if management of the </a:t>
            </a:r>
            <a:r>
              <a:rPr lang="en-US" sz="2100" dirty="0" smtClean="0"/>
              <a:t>wolf </a:t>
            </a:r>
            <a:r>
              <a:rPr lang="en-US" sz="2100" dirty="0" smtClean="0"/>
              <a:t>population could be carried out by using other forms of hunting than protective hunting. </a:t>
            </a:r>
          </a:p>
          <a:p>
            <a:pPr lvl="1">
              <a:lnSpc>
                <a:spcPct val="80000"/>
              </a:lnSpc>
            </a:pPr>
            <a:r>
              <a:rPr lang="en-US" sz="2100" dirty="0" smtClean="0"/>
              <a:t>Propose measure that would genetically invigorate the Swedish wolf population.</a:t>
            </a:r>
          </a:p>
          <a:p>
            <a:pPr lvl="1">
              <a:lnSpc>
                <a:spcPct val="80000"/>
              </a:lnSpc>
              <a:buFontTx/>
              <a:buNone/>
            </a:pPr>
            <a:endParaRPr lang="en-US" sz="2100" dirty="0" smtClean="0"/>
          </a:p>
          <a:p>
            <a:pPr>
              <a:lnSpc>
                <a:spcPct val="80000"/>
              </a:lnSpc>
            </a:pPr>
            <a:r>
              <a:rPr lang="fi-FI" sz="2400" dirty="0" smtClean="0"/>
              <a:t>2009, the </a:t>
            </a:r>
            <a:r>
              <a:rPr lang="en-US" sz="2400" dirty="0" smtClean="0"/>
              <a:t>government presents a bill on a new management of large carnivores in Sweden</a:t>
            </a:r>
            <a:r>
              <a:rPr lang="en-US" sz="2400" dirty="0" smtClean="0"/>
              <a:t>.</a:t>
            </a:r>
          </a:p>
          <a:p>
            <a:pPr>
              <a:lnSpc>
                <a:spcPct val="80000"/>
              </a:lnSpc>
              <a:buNone/>
            </a:pPr>
            <a:endParaRPr lang="en-US" sz="2400" dirty="0" smtClean="0"/>
          </a:p>
          <a:p>
            <a:pPr>
              <a:lnSpc>
                <a:spcPct val="80000"/>
              </a:lnSpc>
            </a:pPr>
            <a:r>
              <a:rPr lang="en-US" sz="2400" dirty="0" smtClean="0"/>
              <a:t>2010, bill passed in </a:t>
            </a:r>
            <a:r>
              <a:rPr lang="en-GB" sz="2400" dirty="0" smtClean="0"/>
              <a:t>parliament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GB" smtClean="0"/>
              <a:t>The Committee's Conclusions</a:t>
            </a:r>
          </a:p>
        </p:txBody>
      </p:sp>
      <p:sp>
        <p:nvSpPr>
          <p:cNvPr id="43011" name="Rectangle 3"/>
          <p:cNvSpPr>
            <a:spLocks noGrp="1" noChangeArrowheads="1"/>
          </p:cNvSpPr>
          <p:nvPr>
            <p:ph type="body" idx="1"/>
          </p:nvPr>
        </p:nvSpPr>
        <p:spPr/>
        <p:txBody>
          <a:bodyPr/>
          <a:lstStyle/>
          <a:p>
            <a:r>
              <a:rPr lang="en-GB" smtClean="0"/>
              <a:t>Inbreeding still a major problem</a:t>
            </a:r>
          </a:p>
          <a:p>
            <a:r>
              <a:rPr lang="en-GB" smtClean="0"/>
              <a:t>Immigration from Finland limited (3 animals)</a:t>
            </a:r>
          </a:p>
          <a:p>
            <a:r>
              <a:rPr lang="en-GB" smtClean="0"/>
              <a:t>Illegal hunting major problem</a:t>
            </a:r>
          </a:p>
          <a:p>
            <a:r>
              <a:rPr lang="en-GB" smtClean="0"/>
              <a:t>Wolves continues to cause problems (attacks on reindeers and livestock).</a:t>
            </a:r>
          </a:p>
          <a:p>
            <a:r>
              <a:rPr lang="en-GB" smtClean="0"/>
              <a:t>Negative attitudes and conflicts still there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GB" sz="4000" smtClean="0"/>
              <a:t>The Committee's Recommendations</a:t>
            </a:r>
          </a:p>
        </p:txBody>
      </p:sp>
      <p:sp>
        <p:nvSpPr>
          <p:cNvPr id="44035" name="Rectangle 3"/>
          <p:cNvSpPr>
            <a:spLocks noGrp="1" noChangeArrowheads="1"/>
          </p:cNvSpPr>
          <p:nvPr>
            <p:ph type="body" idx="1"/>
          </p:nvPr>
        </p:nvSpPr>
        <p:spPr>
          <a:xfrm>
            <a:off x="395288" y="1773238"/>
            <a:ext cx="8229600" cy="4868862"/>
          </a:xfrm>
        </p:spPr>
        <p:txBody>
          <a:bodyPr/>
          <a:lstStyle/>
          <a:p>
            <a:pPr>
              <a:lnSpc>
                <a:spcPct val="80000"/>
              </a:lnSpc>
            </a:pPr>
            <a:r>
              <a:rPr lang="en-US" sz="2500" smtClean="0"/>
              <a:t>To reduce conflicts:</a:t>
            </a:r>
          </a:p>
          <a:p>
            <a:pPr lvl="1">
              <a:lnSpc>
                <a:spcPct val="80000"/>
              </a:lnSpc>
            </a:pPr>
            <a:r>
              <a:rPr lang="en-US" sz="2100" smtClean="0"/>
              <a:t>Avoid high concentration of settlements.</a:t>
            </a:r>
          </a:p>
          <a:p>
            <a:pPr lvl="1">
              <a:lnSpc>
                <a:spcPct val="80000"/>
              </a:lnSpc>
            </a:pPr>
            <a:r>
              <a:rPr lang="en-US" sz="2100" smtClean="0"/>
              <a:t>Reform the administrative system: higher degree of local participation in wolf management would increase the legitimacy for the wolf and the authorities implementing the policy measures. </a:t>
            </a:r>
          </a:p>
          <a:p>
            <a:pPr lvl="1">
              <a:lnSpc>
                <a:spcPct val="80000"/>
              </a:lnSpc>
            </a:pPr>
            <a:r>
              <a:rPr lang="en-US" sz="2100" smtClean="0"/>
              <a:t>When interim target is met, freeze the growth until a new, decentralized management system is in place.</a:t>
            </a:r>
          </a:p>
          <a:p>
            <a:pPr>
              <a:lnSpc>
                <a:spcPct val="80000"/>
              </a:lnSpc>
            </a:pPr>
            <a:r>
              <a:rPr lang="en-US" sz="2500" smtClean="0"/>
              <a:t>Measure: Increased used of protective hunting in combination with licensed hunting under the condition that the population grows.</a:t>
            </a:r>
          </a:p>
          <a:p>
            <a:pPr>
              <a:lnSpc>
                <a:spcPct val="80000"/>
              </a:lnSpc>
            </a:pPr>
            <a:endParaRPr lang="en-US" sz="2500" smtClean="0"/>
          </a:p>
          <a:p>
            <a:pPr>
              <a:lnSpc>
                <a:spcPct val="80000"/>
              </a:lnSpc>
            </a:pPr>
            <a:r>
              <a:rPr lang="en-US" sz="2500" smtClean="0"/>
              <a:t>To ensure long-term survival:</a:t>
            </a:r>
          </a:p>
          <a:p>
            <a:pPr lvl="1">
              <a:lnSpc>
                <a:spcPct val="80000"/>
              </a:lnSpc>
            </a:pPr>
            <a:r>
              <a:rPr lang="en-GB" sz="2100" smtClean="0"/>
              <a:t>Improve methods for inventories</a:t>
            </a:r>
          </a:p>
          <a:p>
            <a:pPr lvl="1">
              <a:lnSpc>
                <a:spcPct val="80000"/>
              </a:lnSpc>
            </a:pPr>
            <a:r>
              <a:rPr lang="en-GB" sz="2100" smtClean="0"/>
              <a:t>Translocation not recommended – weakened legitimacy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GB" smtClean="0"/>
              <a:t>The EPA study on hunting</a:t>
            </a:r>
          </a:p>
        </p:txBody>
      </p:sp>
      <p:sp>
        <p:nvSpPr>
          <p:cNvPr id="45059" name="Rectangle 3"/>
          <p:cNvSpPr>
            <a:spLocks noGrp="1" noChangeArrowheads="1"/>
          </p:cNvSpPr>
          <p:nvPr>
            <p:ph type="body" idx="1"/>
          </p:nvPr>
        </p:nvSpPr>
        <p:spPr>
          <a:xfrm>
            <a:off x="457200" y="1600200"/>
            <a:ext cx="8507413" cy="4525963"/>
          </a:xfrm>
        </p:spPr>
        <p:txBody>
          <a:bodyPr/>
          <a:lstStyle/>
          <a:p>
            <a:pPr>
              <a:lnSpc>
                <a:spcPct val="80000"/>
              </a:lnSpc>
            </a:pPr>
            <a:r>
              <a:rPr lang="en-GB" sz="2800" smtClean="0"/>
              <a:t>Protective hunting should be the principal form (easier to control)</a:t>
            </a:r>
          </a:p>
          <a:p>
            <a:pPr>
              <a:lnSpc>
                <a:spcPct val="80000"/>
              </a:lnSpc>
            </a:pPr>
            <a:r>
              <a:rPr lang="en-GB" sz="2800" smtClean="0"/>
              <a:t>If licensed hunting should be allowed: </a:t>
            </a:r>
          </a:p>
          <a:p>
            <a:pPr lvl="1">
              <a:lnSpc>
                <a:spcPct val="80000"/>
              </a:lnSpc>
            </a:pPr>
            <a:r>
              <a:rPr lang="en-GB" sz="2400" smtClean="0"/>
              <a:t>Based on the conditions given by protective hunting</a:t>
            </a:r>
          </a:p>
          <a:p>
            <a:pPr lvl="1">
              <a:lnSpc>
                <a:spcPct val="80000"/>
              </a:lnSpc>
            </a:pPr>
            <a:r>
              <a:rPr lang="en-GB" sz="2400" smtClean="0"/>
              <a:t>Should not lead to a stabilized population (not in line with the Habitat Directive)</a:t>
            </a:r>
          </a:p>
          <a:p>
            <a:pPr lvl="1">
              <a:lnSpc>
                <a:spcPct val="80000"/>
              </a:lnSpc>
            </a:pPr>
            <a:r>
              <a:rPr lang="en-GB" sz="2400" smtClean="0"/>
              <a:t>Should be restricted and conditioned</a:t>
            </a:r>
          </a:p>
          <a:p>
            <a:pPr lvl="1">
              <a:lnSpc>
                <a:spcPct val="80000"/>
              </a:lnSpc>
            </a:pPr>
            <a:r>
              <a:rPr lang="en-GB" sz="2400" smtClean="0"/>
              <a:t>Immigrated wolves and their off-spring should be spared</a:t>
            </a:r>
          </a:p>
          <a:p>
            <a:pPr>
              <a:lnSpc>
                <a:spcPct val="80000"/>
              </a:lnSpc>
            </a:pPr>
            <a:r>
              <a:rPr lang="en-GB" sz="2800" smtClean="0"/>
              <a:t>Artificial immigration as a mean to invigorate the population is not recommended – the effects too uncertain</a:t>
            </a:r>
          </a:p>
          <a:p>
            <a:pPr>
              <a:lnSpc>
                <a:spcPct val="80000"/>
              </a:lnSpc>
            </a:pPr>
            <a:endParaRPr lang="en-GB" sz="2800" smtClean="0"/>
          </a:p>
          <a:p>
            <a:pPr lvl="1">
              <a:lnSpc>
                <a:spcPct val="80000"/>
              </a:lnSpc>
            </a:pPr>
            <a:endParaRPr lang="en-GB" sz="24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GB" smtClean="0"/>
              <a:t>The Government Bill 2009</a:t>
            </a:r>
          </a:p>
        </p:txBody>
      </p:sp>
      <p:sp>
        <p:nvSpPr>
          <p:cNvPr id="46083" name="Rectangle 3"/>
          <p:cNvSpPr>
            <a:spLocks noGrp="1" noChangeArrowheads="1"/>
          </p:cNvSpPr>
          <p:nvPr>
            <p:ph type="body" idx="1"/>
          </p:nvPr>
        </p:nvSpPr>
        <p:spPr>
          <a:xfrm>
            <a:off x="457200" y="1600200"/>
            <a:ext cx="8229600" cy="5257800"/>
          </a:xfrm>
        </p:spPr>
        <p:txBody>
          <a:bodyPr/>
          <a:lstStyle/>
          <a:p>
            <a:pPr>
              <a:lnSpc>
                <a:spcPct val="90000"/>
              </a:lnSpc>
            </a:pPr>
            <a:r>
              <a:rPr lang="en-GB" sz="2800" dirty="0" smtClean="0"/>
              <a:t>People living in wolf areas should have a possibility to adjust to the presence of wolves. </a:t>
            </a:r>
          </a:p>
          <a:p>
            <a:pPr>
              <a:lnSpc>
                <a:spcPct val="90000"/>
              </a:lnSpc>
            </a:pPr>
            <a:r>
              <a:rPr lang="en-GB" sz="2800" dirty="0" smtClean="0"/>
              <a:t>The growth of the wolf population should be </a:t>
            </a:r>
            <a:r>
              <a:rPr lang="en-GB" sz="2800" dirty="0" err="1" smtClean="0"/>
              <a:t>freezed</a:t>
            </a:r>
            <a:r>
              <a:rPr lang="en-GB" sz="2800" dirty="0" smtClean="0"/>
              <a:t> until new impact assessment is presented.</a:t>
            </a:r>
          </a:p>
          <a:p>
            <a:pPr>
              <a:lnSpc>
                <a:spcPct val="90000"/>
              </a:lnSpc>
            </a:pPr>
            <a:r>
              <a:rPr lang="en-GB" sz="2800" dirty="0" smtClean="0"/>
              <a:t>The number of wolves should not exceed 210.</a:t>
            </a:r>
          </a:p>
          <a:p>
            <a:pPr>
              <a:lnSpc>
                <a:spcPct val="90000"/>
              </a:lnSpc>
            </a:pPr>
            <a:r>
              <a:rPr lang="en-GB" sz="2800" dirty="0" smtClean="0"/>
              <a:t>More important to genetically strengthen the population than having a larger, inbred </a:t>
            </a:r>
            <a:r>
              <a:rPr lang="en-GB" sz="2800" dirty="0" smtClean="0"/>
              <a:t>population.</a:t>
            </a:r>
            <a:endParaRPr lang="en-GB" sz="2800" dirty="0" smtClean="0"/>
          </a:p>
          <a:p>
            <a:pPr>
              <a:lnSpc>
                <a:spcPct val="90000"/>
              </a:lnSpc>
            </a:pPr>
            <a:r>
              <a:rPr lang="en-GB" sz="2800" dirty="0" smtClean="0"/>
              <a:t>Licensed hunting as a complement to protective hunting is possible and should be possible already the winter 2009/2010). </a:t>
            </a:r>
          </a:p>
          <a:p>
            <a:pPr>
              <a:lnSpc>
                <a:spcPct val="90000"/>
              </a:lnSpc>
              <a:buFontTx/>
              <a:buNone/>
            </a:pPr>
            <a:endParaRPr lang="en-GB" sz="2800" dirty="0" smtClean="0"/>
          </a:p>
          <a:p>
            <a:pPr>
              <a:lnSpc>
                <a:spcPct val="90000"/>
              </a:lnSpc>
              <a:buFontTx/>
              <a:buNone/>
            </a:pPr>
            <a:endParaRPr lang="en-GB" sz="2800" dirty="0" smtClean="0"/>
          </a:p>
          <a:p>
            <a:pPr>
              <a:lnSpc>
                <a:spcPct val="90000"/>
              </a:lnSpc>
            </a:pPr>
            <a:endParaRPr lang="en-GB" sz="2800" dirty="0" smtClean="0">
              <a:solidFill>
                <a:srgbClr val="E2DE42"/>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GB" smtClean="0"/>
              <a:t>Empirical Epilogue</a:t>
            </a:r>
          </a:p>
        </p:txBody>
      </p:sp>
      <p:sp>
        <p:nvSpPr>
          <p:cNvPr id="47107" name="Rectangle 3"/>
          <p:cNvSpPr>
            <a:spLocks noGrp="1" noChangeArrowheads="1"/>
          </p:cNvSpPr>
          <p:nvPr>
            <p:ph type="body" sz="half" idx="1"/>
          </p:nvPr>
        </p:nvSpPr>
        <p:spPr/>
        <p:txBody>
          <a:bodyPr/>
          <a:lstStyle/>
          <a:p>
            <a:pPr>
              <a:lnSpc>
                <a:spcPct val="90000"/>
              </a:lnSpc>
            </a:pPr>
            <a:r>
              <a:rPr lang="en-GB" sz="2400" dirty="0" smtClean="0"/>
              <a:t>The EPA authorized quota-based, licensed hunting of 27 wolves in 2010 (28 were killed) and of 20 in 2011.</a:t>
            </a:r>
          </a:p>
          <a:p>
            <a:pPr>
              <a:lnSpc>
                <a:spcPct val="90000"/>
              </a:lnSpc>
            </a:pPr>
            <a:r>
              <a:rPr lang="en-GB" sz="2400" dirty="0" smtClean="0"/>
              <a:t>Evaluation concluded that is was too soon to trace negative genetic effects.</a:t>
            </a:r>
          </a:p>
          <a:p>
            <a:pPr>
              <a:lnSpc>
                <a:spcPct val="90000"/>
              </a:lnSpc>
            </a:pPr>
            <a:r>
              <a:rPr lang="en-GB" sz="2400" dirty="0" smtClean="0"/>
              <a:t>2012 – increased protective hunting </a:t>
            </a:r>
            <a:r>
              <a:rPr lang="en-GB" sz="2400" dirty="0" smtClean="0"/>
              <a:t>instead of licensed hunting. </a:t>
            </a:r>
            <a:endParaRPr lang="en-GB" sz="2400" dirty="0" smtClean="0"/>
          </a:p>
          <a:p>
            <a:pPr>
              <a:lnSpc>
                <a:spcPct val="90000"/>
              </a:lnSpc>
              <a:buFontTx/>
              <a:buNone/>
            </a:pPr>
            <a:endParaRPr lang="en-GB" sz="2400" dirty="0" smtClean="0"/>
          </a:p>
        </p:txBody>
      </p:sp>
      <p:sp>
        <p:nvSpPr>
          <p:cNvPr id="47110" name="Rectangle 6"/>
          <p:cNvSpPr>
            <a:spLocks noGrp="1" noChangeArrowheads="1"/>
          </p:cNvSpPr>
          <p:nvPr>
            <p:ph sz="half" idx="2"/>
          </p:nvPr>
        </p:nvSpPr>
        <p:spPr/>
        <p:txBody>
          <a:bodyPr/>
          <a:lstStyle/>
          <a:p>
            <a:endParaRPr lang="en-GB" sz="2800" smtClean="0"/>
          </a:p>
        </p:txBody>
      </p:sp>
      <p:pic>
        <p:nvPicPr>
          <p:cNvPr id="47108" name="Picture 8" descr="http://howlingforjustice.files.wordpress.com/2010/01/wolf-in-forest.jpg"/>
          <p:cNvPicPr>
            <a:picLocks noChangeAspect="1" noChangeArrowheads="1"/>
          </p:cNvPicPr>
          <p:nvPr/>
        </p:nvPicPr>
        <p:blipFill>
          <a:blip r:embed="rId2" cstate="print"/>
          <a:srcRect/>
          <a:stretch>
            <a:fillRect/>
          </a:stretch>
        </p:blipFill>
        <p:spPr bwMode="auto">
          <a:xfrm>
            <a:off x="4788024" y="1700808"/>
            <a:ext cx="3816350" cy="36004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GB" smtClean="0"/>
              <a:t>The role of evaluation results</a:t>
            </a:r>
          </a:p>
        </p:txBody>
      </p:sp>
      <p:sp>
        <p:nvSpPr>
          <p:cNvPr id="51203" name="Rectangle 3"/>
          <p:cNvSpPr>
            <a:spLocks noGrp="1" noChangeArrowheads="1"/>
          </p:cNvSpPr>
          <p:nvPr>
            <p:ph type="body" idx="1"/>
          </p:nvPr>
        </p:nvSpPr>
        <p:spPr/>
        <p:txBody>
          <a:bodyPr/>
          <a:lstStyle/>
          <a:p>
            <a:pPr>
              <a:lnSpc>
                <a:spcPct val="90000"/>
              </a:lnSpc>
              <a:buFontTx/>
              <a:buNone/>
            </a:pPr>
            <a:r>
              <a:rPr lang="en-GB" sz="2400" smtClean="0"/>
              <a:t>First policy round: </a:t>
            </a:r>
          </a:p>
          <a:p>
            <a:pPr>
              <a:lnSpc>
                <a:spcPct val="90000"/>
              </a:lnSpc>
            </a:pPr>
            <a:r>
              <a:rPr lang="en-GB" sz="2400" smtClean="0"/>
              <a:t>Scientific knowledge confirms the understanding of underlying problem: the wolf population is not sustainable </a:t>
            </a:r>
          </a:p>
          <a:p>
            <a:pPr>
              <a:lnSpc>
                <a:spcPct val="90000"/>
              </a:lnSpc>
            </a:pPr>
            <a:r>
              <a:rPr lang="en-GB" sz="2400" smtClean="0"/>
              <a:t>Scientific recommendations on population size is not followed. </a:t>
            </a:r>
          </a:p>
          <a:p>
            <a:pPr>
              <a:lnSpc>
                <a:spcPct val="90000"/>
              </a:lnSpc>
            </a:pPr>
            <a:r>
              <a:rPr lang="en-GB" sz="2400" smtClean="0"/>
              <a:t>Assessment of impacts on local societies contributed to understanding of the problems caused by the wolfs and conflicts are identified as a major problem. </a:t>
            </a:r>
          </a:p>
          <a:p>
            <a:pPr>
              <a:lnSpc>
                <a:spcPct val="90000"/>
              </a:lnSpc>
            </a:pPr>
            <a:r>
              <a:rPr lang="en-GB" sz="2400" smtClean="0"/>
              <a:t>Findings are used to improve existing measures and to formulate new ones, e.g. protective hunting.</a:t>
            </a:r>
          </a:p>
          <a:p>
            <a:pPr>
              <a:lnSpc>
                <a:spcPct val="90000"/>
              </a:lnSpc>
            </a:pPr>
            <a:r>
              <a:rPr lang="en-GB" sz="2400" smtClean="0"/>
              <a:t>But how scientific was the assessment?   </a:t>
            </a:r>
          </a:p>
          <a:p>
            <a:pPr>
              <a:lnSpc>
                <a:spcPct val="90000"/>
              </a:lnSpc>
            </a:pPr>
            <a:endParaRPr lang="en-GB" sz="24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sv-SE" smtClean="0"/>
              <a:t>Aim of the Study </a:t>
            </a:r>
          </a:p>
        </p:txBody>
      </p:sp>
      <p:sp>
        <p:nvSpPr>
          <p:cNvPr id="5123" name="Rectangle 3"/>
          <p:cNvSpPr>
            <a:spLocks noGrp="1" noChangeArrowheads="1"/>
          </p:cNvSpPr>
          <p:nvPr>
            <p:ph type="body" idx="1"/>
          </p:nvPr>
        </p:nvSpPr>
        <p:spPr/>
        <p:txBody>
          <a:bodyPr/>
          <a:lstStyle/>
          <a:p>
            <a:pPr eaLnBrk="1" hangingPunct="1"/>
            <a:endParaRPr lang="en-US" smtClean="0"/>
          </a:p>
          <a:p>
            <a:pPr eaLnBrk="1" hangingPunct="1"/>
            <a:r>
              <a:rPr lang="en-US" smtClean="0"/>
              <a:t>Examine the role of assessments and evaluations in the formation of the Swedish policy on wolf hunting over time.</a:t>
            </a:r>
          </a:p>
          <a:p>
            <a:pPr eaLnBrk="1" hangingPunct="1">
              <a:buFontTx/>
              <a:buNone/>
            </a:pPr>
            <a:endParaRPr lang="en-US" smtClean="0"/>
          </a:p>
          <a:p>
            <a:pPr eaLnBrk="1" hangingPunct="1">
              <a:buFontTx/>
              <a:buChar char="-"/>
            </a:pPr>
            <a:endParaRPr lang="fi-FI" smtClean="0"/>
          </a:p>
          <a:p>
            <a:pPr eaLnBrk="1" hangingPunct="1">
              <a:buFontTx/>
              <a:buNone/>
            </a:pPr>
            <a:endParaRPr lang="fi-FI"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GB" dirty="0" smtClean="0"/>
              <a:t>The role of evaluation results</a:t>
            </a:r>
          </a:p>
        </p:txBody>
      </p:sp>
      <p:sp>
        <p:nvSpPr>
          <p:cNvPr id="52227" name="Rectangle 3"/>
          <p:cNvSpPr>
            <a:spLocks noGrp="1" noChangeArrowheads="1"/>
          </p:cNvSpPr>
          <p:nvPr>
            <p:ph type="body" idx="1"/>
          </p:nvPr>
        </p:nvSpPr>
        <p:spPr/>
        <p:txBody>
          <a:bodyPr/>
          <a:lstStyle/>
          <a:p>
            <a:pPr>
              <a:lnSpc>
                <a:spcPct val="90000"/>
              </a:lnSpc>
              <a:buFontTx/>
              <a:buNone/>
            </a:pPr>
            <a:r>
              <a:rPr lang="en-GB" dirty="0" smtClean="0"/>
              <a:t>Second policy round</a:t>
            </a:r>
          </a:p>
          <a:p>
            <a:pPr>
              <a:lnSpc>
                <a:spcPct val="90000"/>
              </a:lnSpc>
            </a:pPr>
            <a:r>
              <a:rPr lang="en-GB" dirty="0" smtClean="0"/>
              <a:t> Social scientific knowledge used to form a new, decentralised management strategy.</a:t>
            </a:r>
          </a:p>
          <a:p>
            <a:pPr>
              <a:lnSpc>
                <a:spcPct val="90000"/>
              </a:lnSpc>
            </a:pPr>
            <a:r>
              <a:rPr lang="en-GB" dirty="0" smtClean="0"/>
              <a:t>Limited scientific evidence to back up the arguments used to allow licensed hunting – change attitudes, reduce conflicts and illegal hunting. </a:t>
            </a:r>
          </a:p>
          <a:p>
            <a:pPr>
              <a:lnSpc>
                <a:spcPct val="90000"/>
              </a:lnSpc>
            </a:pPr>
            <a:r>
              <a:rPr lang="en-GB" dirty="0" smtClean="0"/>
              <a:t>Decision to </a:t>
            </a:r>
            <a:r>
              <a:rPr lang="en-GB" dirty="0" err="1" smtClean="0"/>
              <a:t>translocate</a:t>
            </a:r>
            <a:r>
              <a:rPr lang="en-GB" dirty="0" smtClean="0"/>
              <a:t> wolves despite recommendations not to.</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GB" smtClean="0"/>
              <a:t>Tentative Conclusions</a:t>
            </a:r>
          </a:p>
        </p:txBody>
      </p:sp>
      <p:sp>
        <p:nvSpPr>
          <p:cNvPr id="50179" name="Rectangle 3"/>
          <p:cNvSpPr>
            <a:spLocks noGrp="1" noChangeArrowheads="1"/>
          </p:cNvSpPr>
          <p:nvPr>
            <p:ph type="body" idx="1"/>
          </p:nvPr>
        </p:nvSpPr>
        <p:spPr/>
        <p:txBody>
          <a:bodyPr/>
          <a:lstStyle/>
          <a:p>
            <a:r>
              <a:rPr lang="en-GB" sz="2800" smtClean="0"/>
              <a:t>No pure instrumental use – findings are turned into action but the findings are adjusted and complemented along the way. </a:t>
            </a:r>
          </a:p>
          <a:p>
            <a:r>
              <a:rPr lang="en-GB" sz="2800" smtClean="0"/>
              <a:t>Conceptual use – probably. Increased awareness and comprehension regarding conflicts, turned into action. </a:t>
            </a:r>
          </a:p>
          <a:p>
            <a:r>
              <a:rPr lang="en-GB" sz="2800" smtClean="0"/>
              <a:t>Legitimizing use – findings from the committee reports and the EPA study used to justify licensed hunting.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GB" smtClean="0"/>
              <a:t>Starting points</a:t>
            </a:r>
          </a:p>
        </p:txBody>
      </p:sp>
      <p:sp>
        <p:nvSpPr>
          <p:cNvPr id="4099" name="Content Placeholder 2"/>
          <p:cNvSpPr>
            <a:spLocks noGrp="1"/>
          </p:cNvSpPr>
          <p:nvPr>
            <p:ph idx="1"/>
          </p:nvPr>
        </p:nvSpPr>
        <p:spPr>
          <a:xfrm>
            <a:off x="468313" y="1628775"/>
            <a:ext cx="8229600" cy="4525963"/>
          </a:xfrm>
        </p:spPr>
        <p:txBody>
          <a:bodyPr/>
          <a:lstStyle/>
          <a:p>
            <a:pPr>
              <a:buClr>
                <a:srgbClr val="92D050"/>
              </a:buClr>
              <a:buFont typeface="Wingdings" pitchFamily="2" charset="2"/>
              <a:buChar char="§"/>
            </a:pPr>
            <a:r>
              <a:rPr lang="en-US" smtClean="0"/>
              <a:t>Often argued that evaluation results should be used to improve policy making and implementation – Function to induce learning and development. </a:t>
            </a:r>
          </a:p>
          <a:p>
            <a:pPr>
              <a:buClr>
                <a:srgbClr val="92D050"/>
              </a:buClr>
              <a:buFont typeface="Wingdings" pitchFamily="2" charset="2"/>
              <a:buChar char="§"/>
            </a:pPr>
            <a:r>
              <a:rPr lang="en-US" smtClean="0"/>
              <a:t>Sweden is known to have a tradition of evidence-based policy making and to be a forerunner in environmental policy. </a:t>
            </a:r>
          </a:p>
          <a:p>
            <a:pPr>
              <a:buClr>
                <a:srgbClr val="92D050"/>
              </a:buClr>
              <a:buFont typeface="Wingdings" pitchFamily="2" charset="2"/>
              <a:buChar char="§"/>
            </a:pPr>
            <a:r>
              <a:rPr lang="en-US" smtClean="0"/>
              <a:t>EU Commission has initiated formal proceedings against Sweden for failure to comply with EU legislation. </a:t>
            </a:r>
          </a:p>
          <a:p>
            <a:pPr>
              <a:buClr>
                <a:srgbClr val="92D050"/>
              </a:buClr>
              <a:buFont typeface="Wingdings" pitchFamily="2" charset="2"/>
              <a:buChar char="§"/>
            </a:pPr>
            <a:endParaRPr lang="en-GB"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r>
              <a:rPr lang="en-GB" smtClean="0"/>
              <a:t>Definition of Evaluation</a:t>
            </a:r>
          </a:p>
        </p:txBody>
      </p:sp>
      <p:sp>
        <p:nvSpPr>
          <p:cNvPr id="7171" name="Content Placeholder 5"/>
          <p:cNvSpPr>
            <a:spLocks noGrp="1"/>
          </p:cNvSpPr>
          <p:nvPr>
            <p:ph idx="1"/>
          </p:nvPr>
        </p:nvSpPr>
        <p:spPr>
          <a:xfrm>
            <a:off x="468313" y="2332038"/>
            <a:ext cx="8229600" cy="4525962"/>
          </a:xfrm>
        </p:spPr>
        <p:txBody>
          <a:bodyPr/>
          <a:lstStyle/>
          <a:p>
            <a:r>
              <a:rPr lang="en-US" dirty="0" smtClean="0"/>
              <a:t>“An analytical inquiry based on collecting and analyzing evidence, drawing on conclusions and recommendations from this evidence." 					</a:t>
            </a:r>
            <a:r>
              <a:rPr lang="en-US" dirty="0" smtClean="0"/>
              <a:t>	</a:t>
            </a:r>
            <a:r>
              <a:rPr lang="en-US" sz="2000" dirty="0" smtClean="0"/>
              <a:t>(</a:t>
            </a:r>
            <a:r>
              <a:rPr lang="en-US" sz="2000" dirty="0" err="1" smtClean="0"/>
              <a:t>Valovirta</a:t>
            </a:r>
            <a:r>
              <a:rPr lang="en-US" sz="2000" dirty="0" smtClean="0"/>
              <a:t>, 2002)</a:t>
            </a:r>
            <a:endParaRPr lang="en-GB"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smtClean="0"/>
              <a:t>Research Approach </a:t>
            </a:r>
          </a:p>
        </p:txBody>
      </p:sp>
      <p:sp>
        <p:nvSpPr>
          <p:cNvPr id="6147" name="Content Placeholder 2"/>
          <p:cNvSpPr>
            <a:spLocks noGrp="1"/>
          </p:cNvSpPr>
          <p:nvPr>
            <p:ph sz="half" idx="1"/>
          </p:nvPr>
        </p:nvSpPr>
        <p:spPr>
          <a:xfrm>
            <a:off x="468313" y="1412875"/>
            <a:ext cx="4608512" cy="4525963"/>
          </a:xfrm>
        </p:spPr>
        <p:txBody>
          <a:bodyPr/>
          <a:lstStyle/>
          <a:p>
            <a:r>
              <a:rPr lang="en-GB" smtClean="0"/>
              <a:t>A case of policy formation</a:t>
            </a:r>
          </a:p>
          <a:p>
            <a:r>
              <a:rPr lang="en-GB" smtClean="0"/>
              <a:t>Central government level in focus (government, committees &amp; agencies) </a:t>
            </a:r>
          </a:p>
          <a:p>
            <a:r>
              <a:rPr lang="en-GB" smtClean="0"/>
              <a:t>Document study </a:t>
            </a:r>
          </a:p>
          <a:p>
            <a:pPr lvl="1"/>
            <a:r>
              <a:rPr lang="en-GB" smtClean="0"/>
              <a:t>2 bills </a:t>
            </a:r>
          </a:p>
          <a:p>
            <a:pPr lvl="1"/>
            <a:r>
              <a:rPr lang="en-GB" smtClean="0"/>
              <a:t>2 committee reports</a:t>
            </a:r>
          </a:p>
          <a:p>
            <a:pPr lvl="1"/>
            <a:r>
              <a:rPr lang="en-GB" smtClean="0"/>
              <a:t>EPA studies</a:t>
            </a:r>
          </a:p>
          <a:p>
            <a:pPr lvl="1"/>
            <a:r>
              <a:rPr lang="en-GB" smtClean="0"/>
              <a:t>Research reports </a:t>
            </a:r>
          </a:p>
          <a:p>
            <a:pPr>
              <a:buFontTx/>
              <a:buNone/>
            </a:pPr>
            <a:endParaRPr lang="en-GB" smtClean="0"/>
          </a:p>
        </p:txBody>
      </p:sp>
      <p:sp>
        <p:nvSpPr>
          <p:cNvPr id="5" name="Rectangle 4"/>
          <p:cNvSpPr/>
          <p:nvPr/>
        </p:nvSpPr>
        <p:spPr>
          <a:xfrm>
            <a:off x="5867400" y="3644900"/>
            <a:ext cx="1800225"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a:solidFill>
                  <a:srgbClr val="FFFFFF"/>
                </a:solidFill>
                <a:cs typeface="Arial" charset="0"/>
              </a:rPr>
              <a:t>Ministry</a:t>
            </a:r>
          </a:p>
        </p:txBody>
      </p:sp>
      <p:sp>
        <p:nvSpPr>
          <p:cNvPr id="8" name="Up Arrow 7"/>
          <p:cNvSpPr/>
          <p:nvPr/>
        </p:nvSpPr>
        <p:spPr>
          <a:xfrm rot="1641678">
            <a:off x="5692775" y="4606925"/>
            <a:ext cx="249238" cy="554038"/>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9" name="Up Arrow 8"/>
          <p:cNvSpPr/>
          <p:nvPr/>
        </p:nvSpPr>
        <p:spPr>
          <a:xfrm rot="20529678">
            <a:off x="7675563" y="4605338"/>
            <a:ext cx="249237" cy="554037"/>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0" name="Rounded Rectangle 9"/>
          <p:cNvSpPr/>
          <p:nvPr/>
        </p:nvSpPr>
        <p:spPr>
          <a:xfrm>
            <a:off x="4643438" y="5229225"/>
            <a:ext cx="1944687"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t>Agencies</a:t>
            </a:r>
          </a:p>
          <a:p>
            <a:pPr algn="ctr">
              <a:defRPr/>
            </a:pPr>
            <a:r>
              <a:rPr lang="en-GB" dirty="0"/>
              <a:t>(Swedish EPA) </a:t>
            </a:r>
            <a:endParaRPr lang="en-GB" dirty="0"/>
          </a:p>
        </p:txBody>
      </p:sp>
      <p:sp>
        <p:nvSpPr>
          <p:cNvPr id="11" name="Rounded Rectangle 10"/>
          <p:cNvSpPr/>
          <p:nvPr/>
        </p:nvSpPr>
        <p:spPr>
          <a:xfrm>
            <a:off x="6948488" y="5229225"/>
            <a:ext cx="1944687"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t>Committees of Inquiry</a:t>
            </a:r>
            <a:endParaRPr lang="en-GB" dirty="0"/>
          </a:p>
        </p:txBody>
      </p:sp>
      <p:sp>
        <p:nvSpPr>
          <p:cNvPr id="12" name="Up Arrow 11"/>
          <p:cNvSpPr/>
          <p:nvPr/>
        </p:nvSpPr>
        <p:spPr>
          <a:xfrm>
            <a:off x="6659563" y="3141663"/>
            <a:ext cx="249237" cy="407987"/>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3" name="Rounded Rectangle 12"/>
          <p:cNvSpPr/>
          <p:nvPr/>
        </p:nvSpPr>
        <p:spPr>
          <a:xfrm>
            <a:off x="6084888" y="2492375"/>
            <a:ext cx="1511300" cy="5762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a:solidFill>
                  <a:srgbClr val="FFFFFF"/>
                </a:solidFill>
                <a:cs typeface="Arial" charset="0"/>
              </a:rPr>
              <a:t>Government bill </a:t>
            </a:r>
          </a:p>
        </p:txBody>
      </p:sp>
      <p:sp>
        <p:nvSpPr>
          <p:cNvPr id="14" name="Rounded Rectangle 13"/>
          <p:cNvSpPr/>
          <p:nvPr/>
        </p:nvSpPr>
        <p:spPr>
          <a:xfrm>
            <a:off x="6011863" y="1341438"/>
            <a:ext cx="1512887" cy="5746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t>Parliament</a:t>
            </a:r>
            <a:endParaRPr lang="en-GB" dirty="0"/>
          </a:p>
        </p:txBody>
      </p:sp>
      <p:sp>
        <p:nvSpPr>
          <p:cNvPr id="15" name="Up Arrow 14"/>
          <p:cNvSpPr/>
          <p:nvPr/>
        </p:nvSpPr>
        <p:spPr>
          <a:xfrm>
            <a:off x="6659563" y="1989138"/>
            <a:ext cx="249237" cy="407987"/>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Conceptual Framework</a:t>
            </a:r>
          </a:p>
        </p:txBody>
      </p:sp>
      <p:graphicFrame>
        <p:nvGraphicFramePr>
          <p:cNvPr id="8238" name="Group 46"/>
          <p:cNvGraphicFramePr>
            <a:graphicFrameLocks noGrp="1"/>
          </p:cNvGraphicFramePr>
          <p:nvPr/>
        </p:nvGraphicFramePr>
        <p:xfrm>
          <a:off x="755650" y="1773238"/>
          <a:ext cx="7345363" cy="4329748"/>
        </p:xfrm>
        <a:graphic>
          <a:graphicData uri="http://schemas.openxmlformats.org/drawingml/2006/table">
            <a:tbl>
              <a:tblPr/>
              <a:tblGrid>
                <a:gridCol w="1757363"/>
                <a:gridCol w="5588000"/>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cs typeface="Arial" charset="0"/>
                        </a:rPr>
                        <a:t>Use categories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cs typeface="Arial" charset="0"/>
                        </a:rPr>
                        <a:t> Characteristics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958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3E3E5C"/>
                          </a:solidFill>
                          <a:effectLst/>
                          <a:latin typeface="Calibri" pitchFamily="34" charset="0"/>
                          <a:cs typeface="Arial" charset="0"/>
                        </a:rPr>
                        <a:t>Instrumental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2D1D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2"/>
                          </a:solidFill>
                          <a:effectLst/>
                          <a:latin typeface="Calibri" pitchFamily="34" charset="0"/>
                          <a:cs typeface="Arial" charset="0"/>
                        </a:rPr>
                        <a:t>Evaluation findings are turned into action: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800" b="0" i="0" u="none" strike="noStrike" cap="none" normalizeH="0" baseline="0" smtClean="0">
                          <a:ln>
                            <a:noFill/>
                          </a:ln>
                          <a:solidFill>
                            <a:srgbClr val="3E3E5C"/>
                          </a:solidFill>
                          <a:effectLst/>
                          <a:latin typeface="Calibri" pitchFamily="34" charset="0"/>
                          <a:cs typeface="Arial" charset="0"/>
                        </a:rPr>
                        <a:t> Decision to implement new policy programmes/measures, adjust existing ones </a:t>
                      </a:r>
                      <a:endParaRPr kumimoji="0" lang="en-US" sz="1800" b="0" i="0" u="none" strike="noStrike" cap="none" normalizeH="0" baseline="0" smtClean="0">
                        <a:ln>
                          <a:noFill/>
                        </a:ln>
                        <a:solidFill>
                          <a:schemeClr val="bg2"/>
                        </a:solidFill>
                        <a:effectLst/>
                        <a:latin typeface="Calibri"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2D1D7"/>
                    </a:solidFill>
                  </a:tcPr>
                </a:tc>
              </a:tr>
              <a:tr h="841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3E3E5C"/>
                          </a:solidFill>
                          <a:effectLst/>
                          <a:latin typeface="Calibri" pitchFamily="34" charset="0"/>
                          <a:cs typeface="Arial" charset="0"/>
                        </a:rPr>
                        <a:t>Conceptual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3E3E5C"/>
                        </a:solidFill>
                        <a:effectLst/>
                        <a:latin typeface="Calibri"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2"/>
                          </a:solidFill>
                          <a:effectLst/>
                          <a:latin typeface="Calibri" pitchFamily="34" charset="0"/>
                          <a:cs typeface="Arial" charset="0"/>
                        </a:rPr>
                        <a:t>Evaluation findings lead to:</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800" b="0" i="0" u="none" strike="noStrike" cap="none" normalizeH="0" baseline="0" smtClean="0">
                          <a:ln>
                            <a:noFill/>
                          </a:ln>
                          <a:solidFill>
                            <a:schemeClr val="bg2"/>
                          </a:solidFill>
                          <a:effectLst/>
                          <a:latin typeface="Calibri" pitchFamily="34" charset="0"/>
                          <a:cs typeface="Arial" charset="0"/>
                        </a:rPr>
                        <a:t> Increased awareness</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800" b="0" i="0" u="none" strike="noStrike" cap="none" normalizeH="0" baseline="0" smtClean="0">
                          <a:ln>
                            <a:noFill/>
                          </a:ln>
                          <a:solidFill>
                            <a:schemeClr val="bg2"/>
                          </a:solidFill>
                          <a:effectLst/>
                          <a:latin typeface="Calibri" pitchFamily="34" charset="0"/>
                          <a:cs typeface="Arial" charset="0"/>
                        </a:rPr>
                        <a:t> New comprehension</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800" b="0" i="0" u="none" strike="noStrike" cap="none" normalizeH="0" baseline="0" smtClean="0">
                          <a:ln>
                            <a:noFill/>
                          </a:ln>
                          <a:solidFill>
                            <a:schemeClr val="bg2"/>
                          </a:solidFill>
                          <a:effectLst/>
                          <a:latin typeface="Calibri" pitchFamily="34" charset="0"/>
                          <a:cs typeface="Arial" charset="0"/>
                        </a:rPr>
                        <a:t> Change of attitudes</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800" b="0" i="0" u="none" strike="noStrike" cap="none" normalizeH="0" baseline="0" smtClean="0">
                          <a:ln>
                            <a:noFill/>
                          </a:ln>
                          <a:solidFill>
                            <a:schemeClr val="bg2"/>
                          </a:solidFill>
                          <a:effectLst/>
                          <a:latin typeface="Calibri" pitchFamily="34" charset="0"/>
                          <a:cs typeface="Arial" charset="0"/>
                        </a:rPr>
                        <a:t> No immediate action taken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C"/>
                    </a:solidFill>
                  </a:tcPr>
                </a:tc>
              </a:tr>
              <a:tr h="841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3E3E5C"/>
                          </a:solidFill>
                          <a:effectLst/>
                          <a:latin typeface="Calibri" pitchFamily="34" charset="0"/>
                          <a:cs typeface="Arial" charset="0"/>
                        </a:rPr>
                        <a:t>Legitimizing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3E3E5C"/>
                        </a:solidFill>
                        <a:effectLst/>
                        <a:latin typeface="Calibri"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2D1D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3E3E5C"/>
                          </a:solidFill>
                          <a:effectLst/>
                          <a:latin typeface="Calibri" pitchFamily="34" charset="0"/>
                          <a:cs typeface="Arial" charset="0"/>
                        </a:rPr>
                        <a:t>Evaluation results used to:</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800" b="0" i="0" u="none" strike="noStrike" cap="none" normalizeH="0" baseline="0" smtClean="0">
                          <a:ln>
                            <a:noFill/>
                          </a:ln>
                          <a:solidFill>
                            <a:srgbClr val="3E3E5C"/>
                          </a:solidFill>
                          <a:effectLst/>
                          <a:latin typeface="Calibri" pitchFamily="34" charset="0"/>
                          <a:cs typeface="Arial" charset="0"/>
                        </a:rPr>
                        <a:t> Mobilize support for positions</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800" b="0" i="0" u="none" strike="noStrike" cap="none" normalizeH="0" baseline="0" smtClean="0">
                          <a:ln>
                            <a:noFill/>
                          </a:ln>
                          <a:solidFill>
                            <a:srgbClr val="3E3E5C"/>
                          </a:solidFill>
                          <a:effectLst/>
                          <a:latin typeface="Calibri" pitchFamily="34" charset="0"/>
                          <a:cs typeface="Arial" charset="0"/>
                        </a:rPr>
                        <a:t> Weaken position held by opponents</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800" b="0" i="0" u="none" strike="noStrike" cap="none" normalizeH="0" baseline="0" smtClean="0">
                          <a:ln>
                            <a:noFill/>
                          </a:ln>
                          <a:solidFill>
                            <a:srgbClr val="3E3E5C"/>
                          </a:solidFill>
                          <a:effectLst/>
                          <a:latin typeface="Calibri" pitchFamily="34" charset="0"/>
                          <a:cs typeface="Arial" charset="0"/>
                        </a:rPr>
                        <a:t> Justify decision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2D1D7"/>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sz="4000" smtClean="0"/>
              <a:t>The Wolves – where and how many?</a:t>
            </a:r>
          </a:p>
        </p:txBody>
      </p:sp>
      <p:sp>
        <p:nvSpPr>
          <p:cNvPr id="10243" name="Rectangle 3"/>
          <p:cNvSpPr>
            <a:spLocks noGrp="1" noChangeArrowheads="1"/>
          </p:cNvSpPr>
          <p:nvPr>
            <p:ph type="body" sz="half" idx="1"/>
          </p:nvPr>
        </p:nvSpPr>
        <p:spPr/>
        <p:txBody>
          <a:bodyPr/>
          <a:lstStyle/>
          <a:p>
            <a:pPr eaLnBrk="1" hangingPunct="1">
              <a:lnSpc>
                <a:spcPct val="80000"/>
              </a:lnSpc>
              <a:spcAft>
                <a:spcPts val="200"/>
              </a:spcAft>
              <a:buClr>
                <a:srgbClr val="99FF33"/>
              </a:buClr>
              <a:buFont typeface="Wingdings" pitchFamily="2" charset="2"/>
              <a:buChar char="§"/>
            </a:pPr>
            <a:r>
              <a:rPr lang="en-GB" sz="2800" smtClean="0"/>
              <a:t>Extinct in the 1970s;</a:t>
            </a:r>
          </a:p>
          <a:p>
            <a:pPr eaLnBrk="1" hangingPunct="1">
              <a:lnSpc>
                <a:spcPct val="80000"/>
              </a:lnSpc>
              <a:spcAft>
                <a:spcPts val="200"/>
              </a:spcAft>
              <a:buClr>
                <a:srgbClr val="99FF33"/>
              </a:buClr>
              <a:buFont typeface="Wingdings" pitchFamily="2" charset="2"/>
              <a:buChar char="§"/>
            </a:pPr>
            <a:r>
              <a:rPr lang="en-US" sz="2800" smtClean="0"/>
              <a:t>Recovery since the 1980s –  </a:t>
            </a:r>
            <a:r>
              <a:rPr lang="en-GB" sz="2800" smtClean="0"/>
              <a:t>Immigration from Finland/Russia;</a:t>
            </a:r>
          </a:p>
          <a:p>
            <a:pPr eaLnBrk="1" hangingPunct="1">
              <a:lnSpc>
                <a:spcPct val="80000"/>
              </a:lnSpc>
              <a:spcAft>
                <a:spcPts val="200"/>
              </a:spcAft>
              <a:buClr>
                <a:srgbClr val="99FF33"/>
              </a:buClr>
              <a:buFont typeface="Wingdings" pitchFamily="2" charset="2"/>
              <a:buChar char="§"/>
            </a:pPr>
            <a:r>
              <a:rPr lang="en-GB" sz="2800" smtClean="0"/>
              <a:t>About 200 wolves today; </a:t>
            </a:r>
          </a:p>
          <a:p>
            <a:pPr eaLnBrk="1" hangingPunct="1">
              <a:lnSpc>
                <a:spcPct val="80000"/>
              </a:lnSpc>
              <a:spcAft>
                <a:spcPts val="200"/>
              </a:spcAft>
              <a:buClr>
                <a:srgbClr val="99FF33"/>
              </a:buClr>
              <a:buFont typeface="Wingdings" pitchFamily="2" charset="2"/>
              <a:buChar char="§"/>
            </a:pPr>
            <a:r>
              <a:rPr lang="en-GB" sz="2800" smtClean="0"/>
              <a:t>Established in </a:t>
            </a:r>
            <a:r>
              <a:rPr lang="en-US" sz="2800" smtClean="0"/>
              <a:t>forests of central Sweden;</a:t>
            </a:r>
          </a:p>
          <a:p>
            <a:pPr eaLnBrk="1" hangingPunct="1">
              <a:lnSpc>
                <a:spcPct val="80000"/>
              </a:lnSpc>
              <a:spcAft>
                <a:spcPts val="200"/>
              </a:spcAft>
              <a:buClr>
                <a:srgbClr val="99FF33"/>
              </a:buClr>
              <a:buFont typeface="Wingdings" pitchFamily="2" charset="2"/>
              <a:buChar char="§"/>
            </a:pPr>
            <a:r>
              <a:rPr lang="en-GB" sz="2800" smtClean="0"/>
              <a:t>Allowed to spread within their natural range, expect for reindeer herding areas</a:t>
            </a:r>
            <a:r>
              <a:rPr lang="fi-FI" sz="2800" smtClean="0"/>
              <a:t>. </a:t>
            </a:r>
            <a:endParaRPr lang="en-GB" sz="2800" smtClean="0"/>
          </a:p>
          <a:p>
            <a:pPr eaLnBrk="1" hangingPunct="1">
              <a:lnSpc>
                <a:spcPct val="80000"/>
              </a:lnSpc>
            </a:pPr>
            <a:endParaRPr lang="sv-SE" sz="2000" smtClean="0"/>
          </a:p>
          <a:p>
            <a:pPr eaLnBrk="1" hangingPunct="1">
              <a:lnSpc>
                <a:spcPct val="80000"/>
              </a:lnSpc>
            </a:pPr>
            <a:endParaRPr lang="sv-SE" sz="2000" smtClean="0"/>
          </a:p>
          <a:p>
            <a:pPr eaLnBrk="1" hangingPunct="1">
              <a:lnSpc>
                <a:spcPct val="80000"/>
              </a:lnSpc>
            </a:pPr>
            <a:endParaRPr lang="sv-SE" sz="2000" smtClean="0"/>
          </a:p>
        </p:txBody>
      </p:sp>
      <p:pic>
        <p:nvPicPr>
          <p:cNvPr id="10244" name="Picture 6" descr="Varg_utan_siffror redigerad"/>
          <p:cNvPicPr>
            <a:picLocks noGrp="1" noChangeAspect="1" noChangeArrowheads="1"/>
          </p:cNvPicPr>
          <p:nvPr>
            <p:ph sz="half" idx="2"/>
          </p:nvPr>
        </p:nvPicPr>
        <p:blipFill>
          <a:blip r:embed="rId3" cstate="print"/>
          <a:srcRect/>
          <a:stretch>
            <a:fillRect/>
          </a:stretch>
        </p:blipFill>
        <p:spPr>
          <a:xfrm>
            <a:off x="4859338" y="1628775"/>
            <a:ext cx="3395662" cy="4525963"/>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4"/>
          <p:cNvSpPr>
            <a:spLocks noGrp="1"/>
          </p:cNvSpPr>
          <p:nvPr>
            <p:ph type="title"/>
          </p:nvPr>
        </p:nvSpPr>
        <p:spPr>
          <a:xfrm>
            <a:off x="323850" y="620713"/>
            <a:ext cx="8229600" cy="941387"/>
          </a:xfrm>
        </p:spPr>
        <p:txBody>
          <a:bodyPr/>
          <a:lstStyle/>
          <a:p>
            <a:r>
              <a:rPr lang="en-US" smtClean="0"/>
              <a:t>Protected Species </a:t>
            </a:r>
            <a:r>
              <a:rPr lang="fi-FI" b="1" smtClean="0"/>
              <a:t/>
            </a:r>
            <a:br>
              <a:rPr lang="fi-FI" b="1" smtClean="0"/>
            </a:br>
            <a:endParaRPr lang="en-GB" smtClean="0"/>
          </a:p>
        </p:txBody>
      </p:sp>
      <p:sp>
        <p:nvSpPr>
          <p:cNvPr id="11267" name="Content Placeholder 5"/>
          <p:cNvSpPr>
            <a:spLocks noGrp="1"/>
          </p:cNvSpPr>
          <p:nvPr>
            <p:ph idx="1"/>
          </p:nvPr>
        </p:nvSpPr>
        <p:spPr>
          <a:xfrm>
            <a:off x="468313" y="1773238"/>
            <a:ext cx="8229600" cy="4525962"/>
          </a:xfrm>
        </p:spPr>
        <p:txBody>
          <a:bodyPr/>
          <a:lstStyle/>
          <a:p>
            <a:pPr>
              <a:buClr>
                <a:srgbClr val="92D050"/>
              </a:buClr>
              <a:buFont typeface="Wingdings" pitchFamily="2" charset="2"/>
              <a:buChar char="§"/>
            </a:pPr>
            <a:r>
              <a:rPr lang="en-US" b="1" smtClean="0"/>
              <a:t>Aim of Swedish Predator Policy – </a:t>
            </a:r>
            <a:r>
              <a:rPr lang="en-US" smtClean="0"/>
              <a:t>Ensure the long-term survival of Sweden's large carnivores – brown bear, wolverine, golden eagle, lynx and wolf. </a:t>
            </a:r>
            <a:endParaRPr lang="en-GB" smtClean="0"/>
          </a:p>
          <a:p>
            <a:pPr eaLnBrk="1" hangingPunct="1">
              <a:lnSpc>
                <a:spcPct val="80000"/>
              </a:lnSpc>
              <a:buClr>
                <a:srgbClr val="92D050"/>
              </a:buClr>
              <a:buFont typeface="Wingdings" pitchFamily="2" charset="2"/>
              <a:buChar char="§"/>
            </a:pPr>
            <a:r>
              <a:rPr lang="en-GB" smtClean="0"/>
              <a:t>The long-term survival of the wolf in Sweden is not assured. </a:t>
            </a:r>
          </a:p>
          <a:p>
            <a:pPr lvl="1" eaLnBrk="1" hangingPunct="1">
              <a:lnSpc>
                <a:spcPct val="80000"/>
              </a:lnSpc>
              <a:buClr>
                <a:srgbClr val="92D050"/>
              </a:buClr>
              <a:buFont typeface="Wingdings" pitchFamily="2" charset="2"/>
              <a:buChar char="§"/>
            </a:pPr>
            <a:r>
              <a:rPr lang="en-GB" smtClean="0"/>
              <a:t>Population genetically isolated </a:t>
            </a:r>
          </a:p>
          <a:p>
            <a:pPr lvl="1" eaLnBrk="1" hangingPunct="1">
              <a:lnSpc>
                <a:spcPct val="80000"/>
              </a:lnSpc>
              <a:buClr>
                <a:srgbClr val="92D050"/>
              </a:buClr>
              <a:buFont typeface="Wingdings" pitchFamily="2" charset="2"/>
              <a:buChar char="§"/>
            </a:pPr>
            <a:r>
              <a:rPr lang="en-GB" smtClean="0"/>
              <a:t>Few wolfs have entered the country and bred</a:t>
            </a:r>
          </a:p>
          <a:p>
            <a:pPr lvl="1" eaLnBrk="1" hangingPunct="1">
              <a:lnSpc>
                <a:spcPct val="80000"/>
              </a:lnSpc>
              <a:buClr>
                <a:srgbClr val="92D050"/>
              </a:buClr>
              <a:buFont typeface="Wingdings" pitchFamily="2" charset="2"/>
              <a:buChar char="§"/>
            </a:pPr>
            <a:r>
              <a:rPr lang="en-GB" smtClean="0"/>
              <a:t>Inbreeding </a:t>
            </a:r>
          </a:p>
          <a:p>
            <a:endParaRPr lang="en-GB" smtClean="0"/>
          </a:p>
        </p:txBody>
      </p:sp>
      <p:pic>
        <p:nvPicPr>
          <p:cNvPr id="11268" name="Picture 4" descr="ImageVaultHandler"/>
          <p:cNvPicPr>
            <a:picLocks noChangeAspect="1" noChangeArrowheads="1"/>
          </p:cNvPicPr>
          <p:nvPr/>
        </p:nvPicPr>
        <p:blipFill>
          <a:blip r:embed="rId2" cstate="print"/>
          <a:srcRect/>
          <a:stretch>
            <a:fillRect/>
          </a:stretch>
        </p:blipFill>
        <p:spPr bwMode="auto">
          <a:xfrm>
            <a:off x="7092950" y="115888"/>
            <a:ext cx="1800225" cy="180022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GB" smtClean="0"/>
              <a:t>First Policy Round</a:t>
            </a:r>
          </a:p>
        </p:txBody>
      </p:sp>
      <p:sp>
        <p:nvSpPr>
          <p:cNvPr id="37891" name="Rectangle 3"/>
          <p:cNvSpPr>
            <a:spLocks noGrp="1" noChangeArrowheads="1"/>
          </p:cNvSpPr>
          <p:nvPr>
            <p:ph type="body" idx="1"/>
          </p:nvPr>
        </p:nvSpPr>
        <p:spPr/>
        <p:txBody>
          <a:bodyPr/>
          <a:lstStyle/>
          <a:p>
            <a:pPr>
              <a:lnSpc>
                <a:spcPct val="80000"/>
              </a:lnSpc>
            </a:pPr>
            <a:r>
              <a:rPr lang="en-US" smtClean="0"/>
              <a:t>1997, the Swedish parliament orders to government to develop a comprehensive policy on predators.  </a:t>
            </a:r>
            <a:endParaRPr lang="fi-FI" smtClean="0"/>
          </a:p>
          <a:p>
            <a:pPr>
              <a:lnSpc>
                <a:spcPct val="80000"/>
              </a:lnSpc>
            </a:pPr>
            <a:r>
              <a:rPr lang="en-GB" smtClean="0"/>
              <a:t>1998, the Ministry of environment appoints a committee of inquiry. Final report in Jan. 2000.</a:t>
            </a:r>
          </a:p>
          <a:p>
            <a:pPr>
              <a:lnSpc>
                <a:spcPct val="80000"/>
              </a:lnSpc>
            </a:pPr>
            <a:r>
              <a:rPr lang="en-GB" smtClean="0"/>
              <a:t>2000 (Dec.), the government presents a bill on a comprehensive </a:t>
            </a:r>
            <a:r>
              <a:rPr lang="en-GB" sz="3600" smtClean="0"/>
              <a:t>predator</a:t>
            </a:r>
            <a:r>
              <a:rPr lang="en-GB" smtClean="0"/>
              <a:t> policy:</a:t>
            </a:r>
          </a:p>
          <a:p>
            <a:pPr>
              <a:lnSpc>
                <a:spcPct val="80000"/>
              </a:lnSpc>
            </a:pPr>
            <a:r>
              <a:rPr lang="en-GB" smtClean="0"/>
              <a:t>2001, the bill is passed by the Parliament.</a:t>
            </a:r>
            <a:r>
              <a:rPr lang="en-GB" sz="1900" smtClean="0"/>
              <a:t> </a:t>
            </a:r>
          </a:p>
          <a:p>
            <a:endParaRPr lang="en-GB" sz="4000" smtClean="0"/>
          </a:p>
        </p:txBody>
      </p:sp>
    </p:spTree>
  </p:cSld>
  <p:clrMapOvr>
    <a:masterClrMapping/>
  </p:clrMapOvr>
</p:sld>
</file>

<file path=ppt/theme/theme1.xml><?xml version="1.0" encoding="utf-8"?>
<a:theme xmlns:a="http://schemas.openxmlformats.org/drawingml/2006/main" name="Standardformgivning">
  <a:themeElements>
    <a:clrScheme name="Standardformgivn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formgivn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formgivn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formgivn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formgivn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formgivn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formgivn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formgivn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formgivn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formgivn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formgivn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formgivn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1863</TotalTime>
  <Words>1219</Words>
  <Application>Microsoft Office PowerPoint</Application>
  <PresentationFormat>On-screen Show (4:3)</PresentationFormat>
  <Paragraphs>154</Paragraphs>
  <Slides>21</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Wingdings</vt:lpstr>
      <vt:lpstr>Standardformgivning</vt:lpstr>
      <vt:lpstr>How do evaluation results contribute to public policy formation? The case of Swedish wolf hunting</vt:lpstr>
      <vt:lpstr>Aim of the Study </vt:lpstr>
      <vt:lpstr>Starting points</vt:lpstr>
      <vt:lpstr>Definition of Evaluation</vt:lpstr>
      <vt:lpstr>Research Approach </vt:lpstr>
      <vt:lpstr>Conceptual Framework</vt:lpstr>
      <vt:lpstr>The Wolves – where and how many?</vt:lpstr>
      <vt:lpstr>Protected Species  </vt:lpstr>
      <vt:lpstr>First Policy Round</vt:lpstr>
      <vt:lpstr>The Committee's Conclusions &amp; Recommendations</vt:lpstr>
      <vt:lpstr>The Committee's Conclusions &amp; Recommendations (2)</vt:lpstr>
      <vt:lpstr>The Government Bill</vt:lpstr>
      <vt:lpstr>Second Policy Round</vt:lpstr>
      <vt:lpstr>The Committee's Conclusions</vt:lpstr>
      <vt:lpstr>The Committee's Recommendations</vt:lpstr>
      <vt:lpstr>The EPA study on hunting</vt:lpstr>
      <vt:lpstr>The Government Bill 2009</vt:lpstr>
      <vt:lpstr>Empirical Epilogue</vt:lpstr>
      <vt:lpstr>The role of evaluation results</vt:lpstr>
      <vt:lpstr>The role of evaluation results</vt:lpstr>
      <vt:lpstr>Tentative Conclusions</vt:lpstr>
    </vt:vector>
  </TitlesOfParts>
  <Company>Naturvårdsverket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evalutions contribute to public policy formation? The case of Swedish wolf hunting</dc:title>
  <dc:creator>kea</dc:creator>
  <cp:lastModifiedBy>Dell</cp:lastModifiedBy>
  <cp:revision>130</cp:revision>
  <dcterms:created xsi:type="dcterms:W3CDTF">2012-01-04T13:44:36Z</dcterms:created>
  <dcterms:modified xsi:type="dcterms:W3CDTF">2012-02-09T11:58:36Z</dcterms:modified>
</cp:coreProperties>
</file>