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9" r:id="rId4"/>
    <p:sldId id="290" r:id="rId5"/>
    <p:sldId id="258" r:id="rId6"/>
    <p:sldId id="287" r:id="rId7"/>
    <p:sldId id="268" r:id="rId8"/>
    <p:sldId id="270" r:id="rId9"/>
    <p:sldId id="291" r:id="rId10"/>
    <p:sldId id="271" r:id="rId11"/>
    <p:sldId id="272" r:id="rId12"/>
    <p:sldId id="273" r:id="rId13"/>
    <p:sldId id="276" r:id="rId14"/>
    <p:sldId id="277" r:id="rId15"/>
    <p:sldId id="278" r:id="rId16"/>
    <p:sldId id="281" r:id="rId17"/>
    <p:sldId id="283" r:id="rId18"/>
    <p:sldId id="284" r:id="rId19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83A"/>
    <a:srgbClr val="A1B635"/>
    <a:srgbClr val="A1BE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projecten\lopend\steunpunt%20DO\project%20ecofisc\subsidies%202009\subsidies%20Beijing\output\figuren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plotArea>
      <c:layout>
        <c:manualLayout>
          <c:layoutTarget val="inner"/>
          <c:xMode val="edge"/>
          <c:yMode val="edge"/>
          <c:x val="9.9577751110965007E-2"/>
          <c:y val="0.12015401768710308"/>
          <c:w val="0.81857997032138963"/>
          <c:h val="0.77690751533088764"/>
        </c:manualLayout>
      </c:layout>
      <c:lineChart>
        <c:grouping val="standard"/>
        <c:ser>
          <c:idx val="2"/>
          <c:order val="0"/>
          <c:tx>
            <c:strRef>
              <c:f>Sheet1!$B$1</c:f>
              <c:strCache>
                <c:ptCount val="1"/>
                <c:pt idx="0">
                  <c:v>rechtstreekse steun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228</c:v>
                </c:pt>
                <c:pt idx="1">
                  <c:v>261</c:v>
                </c:pt>
                <c:pt idx="2">
                  <c:v>262</c:v>
                </c:pt>
                <c:pt idx="3">
                  <c:v>268</c:v>
                </c:pt>
                <c:pt idx="4">
                  <c:v>269</c:v>
                </c:pt>
                <c:pt idx="5">
                  <c:v>267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bedrijfstoeslag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 w="50800">
                <a:solidFill>
                  <a:srgbClr val="FF000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142</c:v>
                </c:pt>
                <c:pt idx="1">
                  <c:v>221</c:v>
                </c:pt>
                <c:pt idx="2">
                  <c:v>222</c:v>
                </c:pt>
                <c:pt idx="3">
                  <c:v>227</c:v>
                </c:pt>
                <c:pt idx="4">
                  <c:v>233</c:v>
                </c:pt>
                <c:pt idx="5" formatCode="#,##0">
                  <c:v>230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marktinterventie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526</c:v>
                </c:pt>
                <c:pt idx="1">
                  <c:v>394</c:v>
                </c:pt>
                <c:pt idx="2">
                  <c:v>164</c:v>
                </c:pt>
                <c:pt idx="3">
                  <c:v>107</c:v>
                </c:pt>
                <c:pt idx="4">
                  <c:v>122</c:v>
                </c:pt>
                <c:pt idx="5">
                  <c:v>7</c:v>
                </c:pt>
              </c:numCache>
            </c:numRef>
          </c:val>
        </c:ser>
        <c:marker val="1"/>
        <c:axId val="75165056"/>
        <c:axId val="72689920"/>
      </c:lineChart>
      <c:catAx>
        <c:axId val="75165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00" b="1"/>
            </a:pPr>
            <a:endParaRPr lang="nl-BE"/>
          </a:p>
        </c:txPr>
        <c:crossAx val="72689920"/>
        <c:crosses val="autoZero"/>
        <c:auto val="1"/>
        <c:lblAlgn val="ctr"/>
        <c:lblOffset val="100"/>
      </c:catAx>
      <c:valAx>
        <c:axId val="72689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nl-BE"/>
          </a:p>
        </c:txPr>
        <c:crossAx val="7516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10327179874955"/>
          <c:y val="0.1185260285736054"/>
          <c:w val="0.45576427255985386"/>
          <c:h val="0.26981070547999803"/>
        </c:manualLayout>
      </c:layout>
      <c:txPr>
        <a:bodyPr/>
        <a:lstStyle/>
        <a:p>
          <a:pPr>
            <a:lnSpc>
              <a:spcPct val="60000"/>
            </a:lnSpc>
            <a:defRPr sz="1200" b="1"/>
          </a:pPr>
          <a:endParaRPr lang="nl-BE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0.0442</cdr:x>
      <cdr:y>0.00928</cdr:y>
    </cdr:from>
    <cdr:to>
      <cdr:x>0.23573</cdr:x>
      <cdr:y>0.06265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38100"/>
          <a:ext cx="9906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BE" sz="900" b="1" dirty="0"/>
            <a:t>mio euro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0AEB407-12D8-4FE3-BCDF-E8BD91F36476}" type="datetime1">
              <a:rPr lang="nl-NL"/>
              <a:pPr/>
              <a:t>8-2-2012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69EBC0D-57EA-4C56-98D7-733DEB67AA87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CE10E0F-FD4B-4DE3-9853-71F97EA99FAA}" type="datetime1">
              <a:rPr lang="nl-NL"/>
              <a:pPr/>
              <a:t>8-2-2012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C18C165-38A2-4FF4-A1BD-D619E01290F4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1"/>
          <p:cNvSpPr/>
          <p:nvPr userDrawn="1"/>
        </p:nvSpPr>
        <p:spPr>
          <a:xfrm>
            <a:off x="0" y="1079500"/>
            <a:ext cx="9144000" cy="5778500"/>
          </a:xfrm>
          <a:prstGeom prst="rect">
            <a:avLst/>
          </a:prstGeom>
          <a:solidFill>
            <a:srgbClr val="A2C8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5" name="Rechthoek 12"/>
          <p:cNvSpPr/>
          <p:nvPr userDrawn="1"/>
        </p:nvSpPr>
        <p:spPr>
          <a:xfrm>
            <a:off x="0" y="0"/>
            <a:ext cx="9144000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15" descr="KULsedes_K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9388"/>
            <a:ext cx="438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14"/>
          <p:cNvSpPr txBox="1"/>
          <p:nvPr userDrawn="1"/>
        </p:nvSpPr>
        <p:spPr>
          <a:xfrm rot="16200000">
            <a:off x="-865187" y="5581650"/>
            <a:ext cx="1985962" cy="153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nl-NL" sz="400" dirty="0">
                <a:solidFill>
                  <a:schemeClr val="bg1"/>
                </a:solidFill>
                <a:cs typeface="Arial" charset="0"/>
              </a:rPr>
              <a:t>﻿Design Charles &amp; </a:t>
            </a:r>
            <a:r>
              <a:rPr lang="nl-NL" sz="400" dirty="0" err="1">
                <a:solidFill>
                  <a:schemeClr val="bg1"/>
                </a:solidFill>
                <a:cs typeface="Arial" charset="0"/>
              </a:rPr>
              <a:t>Ray</a:t>
            </a:r>
            <a:r>
              <a:rPr lang="nl-NL" sz="400">
                <a:solidFill>
                  <a:schemeClr val="bg1"/>
                </a:solidFill>
                <a:cs typeface="Arial" charset="0"/>
              </a:rPr>
              <a:t> Eames - Hang it all  ©  Vitra</a:t>
            </a:r>
          </a:p>
        </p:txBody>
      </p:sp>
      <p:pic>
        <p:nvPicPr>
          <p:cNvPr id="8" name="Afbeelding 17" descr="DEF_HIVA_LOGO_1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079500"/>
            <a:ext cx="216058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18" descr="HR_HIVA_50%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2425" y="4870450"/>
            <a:ext cx="22161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3999" y="2700001"/>
            <a:ext cx="6048000" cy="8968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64000" y="3886200"/>
            <a:ext cx="6048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Klik om de 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0"/>
            <a:ext cx="7416800" cy="1079500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042277" y="6356350"/>
            <a:ext cx="646112" cy="365125"/>
          </a:xfrm>
        </p:spPr>
        <p:txBody>
          <a:bodyPr/>
          <a:lstStyle>
            <a:lvl1pPr>
              <a:defRPr/>
            </a:lvl1pPr>
          </a:lstStyle>
          <a:p>
            <a:fld id="{4649B964-30BE-4E2F-B901-F5A7AF2330E9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7" name="Picture 6" descr="logo kleur.do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3817" y="5930283"/>
            <a:ext cx="1657529" cy="791192"/>
          </a:xfrm>
          <a:prstGeom prst="rect">
            <a:avLst/>
          </a:prstGeom>
          <a:solidFill>
            <a:srgbClr val="A2C83A"/>
          </a:solidFill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E44FCC-ACEE-42B5-811F-0989E8276085}" type="datetime1">
              <a:rPr lang="nl-NL"/>
              <a:pPr/>
              <a:t>8-2-2012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0480B-68AD-4072-B866-2EB1C09CF4FA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09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0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A39D8E-ECAE-43C7-882C-584ED95B0A98}" type="datetime1">
              <a:rPr lang="nl-NL"/>
              <a:pPr/>
              <a:t>8-2-2012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25E64-3423-4B29-9463-8AAE1C10FC4A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93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93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ABBB8-5129-416B-A699-78ECC71A1C41}" type="datetime1">
              <a:rPr lang="nl-NL"/>
              <a:pPr/>
              <a:t>8-2-2012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00188-B885-4D56-802C-8CDA93C7ABDA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44174-B6A8-4142-9D9C-4E009801B694}" type="datetime1">
              <a:rPr lang="nl-NL"/>
              <a:pPr/>
              <a:t>8-2-2012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F4358-F420-4693-96DE-EB2D98B17FFA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F43EF-7D8E-4988-8A5C-B02692CD9AA2}" type="datetime1">
              <a:rPr lang="nl-NL"/>
              <a:pPr/>
              <a:t>8-2-2012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0675-8C65-48B7-91D7-648B56AF031E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5778500"/>
            <a:ext cx="9144000" cy="1079500"/>
          </a:xfrm>
          <a:prstGeom prst="rect">
            <a:avLst/>
          </a:prstGeom>
          <a:solidFill>
            <a:srgbClr val="A2C8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1079500"/>
            <a:ext cx="9144000" cy="4699000"/>
          </a:xfrm>
          <a:prstGeom prst="rect">
            <a:avLst/>
          </a:prstGeom>
          <a:solidFill>
            <a:srgbClr val="A2C83A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9144000" cy="1079500"/>
          </a:xfrm>
          <a:prstGeom prst="rect">
            <a:avLst/>
          </a:prstGeom>
          <a:solidFill>
            <a:srgbClr val="A2C8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29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0"/>
            <a:ext cx="7416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bewerken</a:t>
            </a:r>
            <a:endParaRPr lang="nl-NL" smtClean="0"/>
          </a:p>
        </p:txBody>
      </p:sp>
      <p:sp>
        <p:nvSpPr>
          <p:cNvPr id="1030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7704137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76600" y="6356350"/>
            <a:ext cx="1257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fld id="{0AC4FC09-DFBE-4A33-BA63-CDA80C4A9CE3}" type="datetime1">
              <a:rPr lang="nl-NL"/>
              <a:pPr/>
              <a:t>8-2-2012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561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40688" y="6356350"/>
            <a:ext cx="6461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5554EA25-FAF0-4407-9991-93AD54C2A6DB}" type="slidenum">
              <a:rPr lang="nl-NL"/>
              <a:pPr/>
              <a:t>‹#›</a:t>
            </a:fld>
            <a:endParaRPr lang="nl-NL" dirty="0"/>
          </a:p>
        </p:txBody>
      </p:sp>
      <p:pic>
        <p:nvPicPr>
          <p:cNvPr id="1034" name="Afbeelding 11" descr="HR_HIVA_50%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52413" y="5895975"/>
            <a:ext cx="10382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Afbeelding 12" descr="DEF_HIVA_LOGO_ZONDERBASELINE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8301832" y="237331"/>
            <a:ext cx="10795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150F-25D7-4D15-983F-043C0C1F8958}" type="datetimeFigureOut">
              <a:rPr lang="nl-BE" smtClean="0"/>
              <a:pPr/>
              <a:t>8/02/2012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14C7-B4B4-4091-A5DB-7F50288A38B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3"/>
          <p:cNvSpPr>
            <a:spLocks noGrp="1"/>
          </p:cNvSpPr>
          <p:nvPr>
            <p:ph type="ctrTitle"/>
          </p:nvPr>
        </p:nvSpPr>
        <p:spPr>
          <a:xfrm>
            <a:off x="1179577" y="2700338"/>
            <a:ext cx="7532624" cy="896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Sustainability of Flemish subsidies: casestudies on direct payments and the renovation subsidy</a:t>
            </a:r>
            <a:endParaRPr lang="nl-BE" dirty="0" smtClean="0">
              <a:latin typeface="Arial" charset="0"/>
            </a:endParaRPr>
          </a:p>
        </p:txBody>
      </p:sp>
      <p:sp>
        <p:nvSpPr>
          <p:cNvPr id="11267" name="Subtitel 4"/>
          <p:cNvSpPr>
            <a:spLocks noGrp="1"/>
          </p:cNvSpPr>
          <p:nvPr>
            <p:ph type="subTitle" idx="1"/>
          </p:nvPr>
        </p:nvSpPr>
        <p:spPr>
          <a:xfrm>
            <a:off x="3095625" y="4443984"/>
            <a:ext cx="6048375" cy="1752600"/>
          </a:xfrm>
        </p:spPr>
        <p:txBody>
          <a:bodyPr/>
          <a:lstStyle/>
          <a:p>
            <a:pPr eaLnBrk="1" hangingPunct="1"/>
            <a:r>
              <a:rPr lang="nl-BE" dirty="0" smtClean="0">
                <a:latin typeface="Arial" charset="0"/>
              </a:rPr>
              <a:t>Kris Bachus</a:t>
            </a:r>
          </a:p>
          <a:p>
            <a:pPr eaLnBrk="1" hangingPunct="1"/>
            <a:r>
              <a:rPr lang="nl-BE" smtClean="0">
                <a:latin typeface="Arial" charset="0"/>
              </a:rPr>
              <a:t>EEEN-forum, </a:t>
            </a:r>
            <a:r>
              <a:rPr lang="nl-BE" smtClean="0">
                <a:latin typeface="Arial" charset="0"/>
              </a:rPr>
              <a:t>February </a:t>
            </a:r>
            <a:r>
              <a:rPr lang="nl-BE" smtClean="0">
                <a:latin typeface="Arial" charset="0"/>
              </a:rPr>
              <a:t>9, 2012</a:t>
            </a:r>
            <a:endParaRPr lang="nl-BE" dirty="0" smtClean="0">
              <a:latin typeface="Arial" charset="0"/>
            </a:endParaRPr>
          </a:p>
        </p:txBody>
      </p:sp>
      <p:pic>
        <p:nvPicPr>
          <p:cNvPr id="4" name="Picture 3" descr="logo kleur.do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496" y="1102850"/>
            <a:ext cx="3346704" cy="159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2.4 Social </a:t>
            </a:r>
            <a:r>
              <a:rPr lang="nl-BE" dirty="0" smtClean="0"/>
              <a:t>impact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472185"/>
            <a:ext cx="7704137" cy="4104704"/>
          </a:xfrm>
        </p:spPr>
        <p:txBody>
          <a:bodyPr/>
          <a:lstStyle/>
          <a:p>
            <a:r>
              <a:rPr lang="nl-BE" sz="2200" smtClean="0"/>
              <a:t>Support is unequally distributed;</a:t>
            </a:r>
            <a:endParaRPr lang="nl-BE" sz="2200" dirty="0" smtClean="0"/>
          </a:p>
          <a:p>
            <a:r>
              <a:rPr lang="nl-BE" sz="2200" smtClean="0"/>
              <a:t>Support is regressive in </a:t>
            </a:r>
            <a:r>
              <a:rPr lang="nl-BE" sz="2200" smtClean="0"/>
              <a:t>absolute </a:t>
            </a:r>
            <a:r>
              <a:rPr lang="nl-BE" sz="2200" smtClean="0"/>
              <a:t>terms; progressive </a:t>
            </a:r>
            <a:r>
              <a:rPr lang="nl-BE" sz="2200" smtClean="0"/>
              <a:t>in </a:t>
            </a:r>
            <a:r>
              <a:rPr lang="nl-BE" sz="2200" smtClean="0"/>
              <a:t>relative terms;</a:t>
            </a:r>
            <a:endParaRPr lang="nl-BE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10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2.5 Environmental impact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554481"/>
            <a:ext cx="7704137" cy="4022408"/>
          </a:xfrm>
        </p:spPr>
        <p:txBody>
          <a:bodyPr/>
          <a:lstStyle/>
          <a:p>
            <a:r>
              <a:rPr lang="nl-BE" sz="2300" smtClean="0"/>
              <a:t>Decoupled support much less harmful;</a:t>
            </a:r>
            <a:endParaRPr lang="nl-BE" sz="2300" dirty="0" smtClean="0"/>
          </a:p>
          <a:p>
            <a:r>
              <a:rPr lang="nl-BE" sz="2300" smtClean="0"/>
              <a:t>Calculations based on ‘historical production’ </a:t>
            </a:r>
            <a:r>
              <a:rPr lang="nl-BE" sz="2300" smtClean="0"/>
              <a:t>is </a:t>
            </a:r>
            <a:r>
              <a:rPr lang="nl-BE" sz="2300" smtClean="0"/>
              <a:t>negative;</a:t>
            </a:r>
            <a:endParaRPr lang="nl-BE" sz="2300" dirty="0" smtClean="0"/>
          </a:p>
          <a:p>
            <a:r>
              <a:rPr lang="nl-BE" sz="2300" smtClean="0"/>
              <a:t>Cross compliance: not very ambitious</a:t>
            </a:r>
            <a:r>
              <a:rPr lang="nl-BE" sz="2300" dirty="0" smtClean="0"/>
              <a:t>;</a:t>
            </a:r>
          </a:p>
          <a:p>
            <a:r>
              <a:rPr lang="nl-BE" sz="2300" smtClean="0"/>
              <a:t>Soil erosion: positive </a:t>
            </a:r>
            <a:r>
              <a:rPr lang="nl-BE" sz="2300" smtClean="0"/>
              <a:t>impact</a:t>
            </a:r>
            <a:endParaRPr lang="nl-BE" sz="23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11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2.6 Recommendations case direct payments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325881"/>
            <a:ext cx="7704137" cy="4251008"/>
          </a:xfrm>
        </p:spPr>
        <p:txBody>
          <a:bodyPr/>
          <a:lstStyle/>
          <a:p>
            <a:r>
              <a:rPr lang="nl-BE" sz="2500" smtClean="0"/>
              <a:t>Decoupling = most of the reform is already done;</a:t>
            </a:r>
            <a:endParaRPr lang="nl-BE" sz="2500" dirty="0" smtClean="0"/>
          </a:p>
          <a:p>
            <a:r>
              <a:rPr lang="nl-BE" sz="2500" smtClean="0"/>
              <a:t>Cross compliance can be made more ambitious;</a:t>
            </a:r>
            <a:endParaRPr lang="nl-BE" sz="2500" dirty="0" smtClean="0"/>
          </a:p>
          <a:p>
            <a:r>
              <a:rPr lang="nl-BE" sz="2500" smtClean="0"/>
              <a:t>Anticyclical; more targeted towards low incomes;</a:t>
            </a:r>
            <a:endParaRPr lang="nl-BE" sz="2500" dirty="0" smtClean="0"/>
          </a:p>
          <a:p>
            <a:r>
              <a:rPr lang="nl-BE" sz="2500" smtClean="0"/>
              <a:t>Environmental criteria in awarding;</a:t>
            </a:r>
            <a:endParaRPr lang="nl-BE" sz="2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3. Case 2: renovation subsidy: objectives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079501"/>
            <a:ext cx="7704137" cy="4497388"/>
          </a:xfrm>
        </p:spPr>
        <p:txBody>
          <a:bodyPr/>
          <a:lstStyle/>
          <a:p>
            <a:pPr eaLnBrk="1" hangingPunct="1">
              <a:buFont typeface="Times New Roman" pitchFamily="18" charset="0"/>
              <a:buAutoNum type="arabicPeriod"/>
            </a:pPr>
            <a:r>
              <a:rPr lang="nl-BE" sz="2200" smtClean="0"/>
              <a:t>Increasing the number of Flemish households owning the house they live in (</a:t>
            </a:r>
            <a:r>
              <a:rPr lang="nl-BE" sz="2200" dirty="0" smtClean="0"/>
              <a:t>74,4% in 2005)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nl-BE" sz="2200" smtClean="0"/>
              <a:t>Improving the quality of the housing stock in Flanders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nl-BE" sz="2200" smtClean="0"/>
              <a:t>Reviving neighbourhoods</a:t>
            </a:r>
            <a:endParaRPr lang="nl-BE" sz="2200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nl-BE" sz="2200" smtClean="0"/>
              <a:t>Making it possible for financially vulnerable people to keep and maintain their houses (stimulating the affordability of housing)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13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3.1 Effectiveness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298449"/>
            <a:ext cx="7704137" cy="4278440"/>
          </a:xfrm>
        </p:spPr>
        <p:txBody>
          <a:bodyPr/>
          <a:lstStyle/>
          <a:p>
            <a:r>
              <a:rPr lang="nl-BE" sz="2200" smtClean="0"/>
              <a:t>Additionality is very limited: estimated 15-30</a:t>
            </a:r>
            <a:r>
              <a:rPr lang="nl-BE" sz="2200" dirty="0" smtClean="0"/>
              <a:t>%;</a:t>
            </a:r>
          </a:p>
          <a:p>
            <a:r>
              <a:rPr lang="nl-BE" sz="2200" smtClean="0"/>
              <a:t>Effect </a:t>
            </a:r>
            <a:r>
              <a:rPr lang="nl-BE" sz="2200" smtClean="0"/>
              <a:t>on ownership very small;</a:t>
            </a:r>
            <a:endParaRPr lang="nl-BE" sz="2200" dirty="0" smtClean="0"/>
          </a:p>
          <a:p>
            <a:r>
              <a:rPr lang="nl-BE" sz="2200" smtClean="0"/>
              <a:t>Quality of the housing stock: poor targeting</a:t>
            </a:r>
            <a:endParaRPr lang="nl-BE" sz="2200" dirty="0" smtClean="0"/>
          </a:p>
          <a:p>
            <a:r>
              <a:rPr lang="nl-BE" sz="2200" smtClean="0"/>
              <a:t>Reviving neighbourhoods: negligible;</a:t>
            </a:r>
            <a:endParaRPr lang="nl-BE" sz="2200" smtClean="0"/>
          </a:p>
          <a:p>
            <a:r>
              <a:rPr lang="nl-BE" sz="2200" smtClean="0"/>
              <a:t>Housing the poor:</a:t>
            </a:r>
            <a:endParaRPr lang="nl-BE" sz="2200" smtClean="0"/>
          </a:p>
          <a:p>
            <a:pPr lvl="1"/>
            <a:r>
              <a:rPr lang="nl-BE" sz="2200" smtClean="0"/>
              <a:t>Poort targeting (8</a:t>
            </a:r>
            <a:r>
              <a:rPr lang="nl-BE" sz="2200" baseline="30000" smtClean="0"/>
              <a:t>th</a:t>
            </a:r>
            <a:r>
              <a:rPr lang="nl-BE" sz="2200" smtClean="0"/>
              <a:t> decile)</a:t>
            </a:r>
            <a:endParaRPr lang="nl-BE" sz="2200" smtClean="0"/>
          </a:p>
          <a:p>
            <a:pPr lvl="1"/>
            <a:r>
              <a:rPr lang="nl-BE" sz="2200" smtClean="0"/>
              <a:t>Real problem is elsewhere (property rental market (7</a:t>
            </a:r>
            <a:r>
              <a:rPr lang="nl-BE" sz="2200" smtClean="0"/>
              <a:t>%-30%)</a:t>
            </a:r>
          </a:p>
          <a:p>
            <a:r>
              <a:rPr lang="nl-BE" sz="2200" smtClean="0"/>
              <a:t>Conclusion: no effectiveness towards the social objective</a:t>
            </a:r>
            <a:endParaRPr lang="nl-BE" sz="2200" smtClean="0"/>
          </a:p>
          <a:p>
            <a:pPr>
              <a:buNone/>
            </a:pPr>
            <a:endParaRPr lang="nl-BE" sz="2200" dirty="0" smtClean="0"/>
          </a:p>
          <a:p>
            <a:endParaRPr lang="nl-BE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14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3.2 Incidental impacts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094" y="1426465"/>
            <a:ext cx="7704137" cy="4150424"/>
          </a:xfrm>
        </p:spPr>
        <p:txBody>
          <a:bodyPr/>
          <a:lstStyle/>
          <a:p>
            <a:r>
              <a:rPr lang="nl-BE" sz="2200" smtClean="0"/>
              <a:t>No positive environmental impact (is not an objective);</a:t>
            </a:r>
            <a:endParaRPr lang="nl-BE" sz="2200" dirty="0" smtClean="0"/>
          </a:p>
          <a:p>
            <a:r>
              <a:rPr lang="nl-BE" sz="2200" smtClean="0"/>
              <a:t>Other impacts: negligible</a:t>
            </a:r>
            <a:endParaRPr lang="nl-BE" sz="2200" smtClean="0"/>
          </a:p>
          <a:p>
            <a:r>
              <a:rPr lang="nl-BE" sz="2200" smtClean="0"/>
              <a:t>Only ‘major’ side effect</a:t>
            </a:r>
            <a:r>
              <a:rPr lang="nl-BE" sz="2200" dirty="0" smtClean="0"/>
              <a:t>: </a:t>
            </a:r>
            <a:r>
              <a:rPr lang="nl-BE" sz="2200" smtClean="0"/>
              <a:t>impact </a:t>
            </a:r>
            <a:r>
              <a:rPr lang="nl-BE" sz="2200" smtClean="0"/>
              <a:t>on the budget (0,5%).</a:t>
            </a:r>
            <a:endParaRPr lang="nl-BE" sz="2200" smtClean="0"/>
          </a:p>
          <a:p>
            <a:endParaRPr lang="nl-BE" sz="2200" smtClean="0"/>
          </a:p>
          <a:p>
            <a:endParaRPr lang="nl-BE" sz="2200" smtClean="0"/>
          </a:p>
          <a:p>
            <a:endParaRPr lang="nl-BE" sz="2000" smtClean="0"/>
          </a:p>
          <a:p>
            <a:r>
              <a:rPr lang="nl-BE" sz="2000" smtClean="0"/>
              <a:t>‘Rental subsidy’ </a:t>
            </a:r>
            <a:r>
              <a:rPr lang="nl-BE" sz="2000" smtClean="0"/>
              <a:t>en </a:t>
            </a:r>
            <a:r>
              <a:rPr lang="nl-BE" sz="2000" smtClean="0"/>
              <a:t>‘more social housing’ are much more effective than the existing subsidy; </a:t>
            </a:r>
            <a:endParaRPr lang="nl-BE" sz="2000" smtClean="0"/>
          </a:p>
          <a:p>
            <a:r>
              <a:rPr lang="nl-BE" sz="2000" smtClean="0"/>
              <a:t>Better targeting of the existing subsidy would already be a significant step forward.</a:t>
            </a:r>
            <a:endParaRPr lang="nl-BE" sz="2000" smtClean="0"/>
          </a:p>
          <a:p>
            <a:pPr>
              <a:buNone/>
            </a:pPr>
            <a:endParaRPr lang="nl-BE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825496"/>
            <a:ext cx="9144000" cy="759460"/>
          </a:xfrm>
          <a:prstGeom prst="rect">
            <a:avLst/>
          </a:prstGeom>
          <a:solidFill>
            <a:srgbClr val="A2C83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2500" smtClean="0">
                <a:solidFill>
                  <a:schemeClr val="bg1"/>
                </a:solidFill>
                <a:latin typeface="Arial"/>
                <a:cs typeface="Arial"/>
              </a:rPr>
              <a:t>3.3 Reform</a:t>
            </a:r>
            <a:r>
              <a:rPr kumimoji="0" lang="nl-BE" sz="25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: How to spend the 125 mio euro more</a:t>
            </a:r>
            <a:r>
              <a:rPr kumimoji="0" lang="nl-BE" sz="25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effectively?</a:t>
            </a:r>
            <a:endParaRPr kumimoji="0" lang="nl-BE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0"/>
            <a:ext cx="8119872" cy="1079500"/>
          </a:xfrm>
        </p:spPr>
        <p:txBody>
          <a:bodyPr/>
          <a:lstStyle/>
          <a:p>
            <a:r>
              <a:rPr lang="nl-BE" sz="2500" smtClean="0"/>
              <a:t>3.4 Conclusions of the case on the Renovation Subsidy</a:t>
            </a:r>
            <a:endParaRPr lang="nl-BE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53" y="1252728"/>
            <a:ext cx="7964424" cy="4497389"/>
          </a:xfrm>
        </p:spPr>
        <p:txBody>
          <a:bodyPr/>
          <a:lstStyle/>
          <a:p>
            <a:r>
              <a:rPr lang="nl-BE" sz="2200" smtClean="0"/>
              <a:t>Lack of targeting totally erodes effectiveness;</a:t>
            </a:r>
            <a:endParaRPr lang="nl-BE" sz="2200" dirty="0" smtClean="0"/>
          </a:p>
          <a:p>
            <a:r>
              <a:rPr lang="nl-BE" sz="2200" smtClean="0"/>
              <a:t>Designed for the average citizen;</a:t>
            </a:r>
            <a:endParaRPr lang="nl-BE" sz="2200" dirty="0" smtClean="0"/>
          </a:p>
          <a:p>
            <a:r>
              <a:rPr lang="nl-BE" sz="2200" smtClean="0"/>
              <a:t>Conclusion: potential impact not realized</a:t>
            </a:r>
            <a:endParaRPr lang="nl-BE" sz="2200" dirty="0" smtClean="0"/>
          </a:p>
          <a:p>
            <a:pPr>
              <a:spcBef>
                <a:spcPts val="2400"/>
              </a:spcBef>
              <a:spcAft>
                <a:spcPts val="1200"/>
              </a:spcAft>
              <a:buNone/>
            </a:pPr>
            <a:r>
              <a:rPr lang="nl-BE" sz="2200" smtClean="0"/>
              <a:t>Recommendations:</a:t>
            </a:r>
            <a:endParaRPr lang="nl-BE" sz="2200" dirty="0" smtClean="0"/>
          </a:p>
          <a:p>
            <a:r>
              <a:rPr lang="nl-BE" sz="2200" smtClean="0"/>
              <a:t>Better and stricter targeting:</a:t>
            </a:r>
          </a:p>
          <a:p>
            <a:pPr lvl="1"/>
            <a:r>
              <a:rPr lang="nl-BE" sz="2100" smtClean="0"/>
              <a:t>housing quality standards;</a:t>
            </a:r>
          </a:p>
          <a:p>
            <a:pPr lvl="1"/>
            <a:r>
              <a:rPr lang="nl-BE" sz="2100" smtClean="0"/>
              <a:t>income borders;</a:t>
            </a:r>
          </a:p>
          <a:p>
            <a:pPr lvl="1"/>
            <a:r>
              <a:rPr lang="nl-BE" sz="2100" smtClean="0"/>
              <a:t>Include value of the house;</a:t>
            </a:r>
            <a:endParaRPr lang="nl-BE" sz="2100" smtClean="0"/>
          </a:p>
          <a:p>
            <a:r>
              <a:rPr lang="nl-BE" sz="2200" smtClean="0"/>
              <a:t>Pre-financing or tax credit;</a:t>
            </a:r>
          </a:p>
          <a:p>
            <a:r>
              <a:rPr lang="nl-BE" sz="2200" smtClean="0"/>
              <a:t>Use the supplementary available budget for a rental subsidy</a:t>
            </a:r>
            <a:endParaRPr lang="nl-BE" sz="2200" dirty="0" smtClean="0"/>
          </a:p>
          <a:p>
            <a:pPr>
              <a:buNone/>
            </a:pPr>
            <a:endParaRPr lang="nl-BE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16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4. Methodological challenges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079501"/>
            <a:ext cx="7704137" cy="4497388"/>
          </a:xfrm>
        </p:spPr>
        <p:txBody>
          <a:bodyPr/>
          <a:lstStyle/>
          <a:p>
            <a:r>
              <a:rPr lang="nl-BE" smtClean="0"/>
              <a:t>Effectiveness – side effects;</a:t>
            </a:r>
            <a:endParaRPr lang="nl-BE" dirty="0" smtClean="0"/>
          </a:p>
          <a:p>
            <a:r>
              <a:rPr lang="nl-BE" smtClean="0"/>
              <a:t>Qualitative answers to quantitative questions;</a:t>
            </a:r>
            <a:endParaRPr lang="nl-BE" dirty="0" smtClean="0"/>
          </a:p>
          <a:p>
            <a:r>
              <a:rPr lang="nl-BE" smtClean="0"/>
              <a:t>Complexity;</a:t>
            </a:r>
          </a:p>
          <a:p>
            <a:r>
              <a:rPr lang="nl-BE" smtClean="0"/>
              <a:t>Useful to supplement other research, and as a structuring instrument;</a:t>
            </a:r>
            <a:endParaRPr lang="nl-BE" dirty="0" smtClean="0"/>
          </a:p>
          <a:p>
            <a:r>
              <a:rPr lang="nl-BE" smtClean="0"/>
              <a:t>identify not </a:t>
            </a:r>
            <a:r>
              <a:rPr lang="nl-BE" smtClean="0"/>
              <a:t>quantify </a:t>
            </a:r>
            <a:r>
              <a:rPr lang="nl-BE" smtClean="0"/>
              <a:t>:</a:t>
            </a:r>
            <a:r>
              <a:rPr lang="nl-BE" smtClean="0"/>
              <a:t> suited for in-depth case studies, but not for quantification;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17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Outline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600200"/>
            <a:ext cx="7704137" cy="37766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smtClean="0"/>
              <a:t>Environmentally harmful </a:t>
            </a:r>
            <a:r>
              <a:rPr lang="nl-BE" smtClean="0"/>
              <a:t>subsidies </a:t>
            </a:r>
            <a:endParaRPr lang="nl-BE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smtClean="0"/>
              <a:t>Case </a:t>
            </a:r>
            <a:r>
              <a:rPr lang="nl-BE" smtClean="0"/>
              <a:t>1: </a:t>
            </a:r>
            <a:r>
              <a:rPr lang="nl-BE" smtClean="0"/>
              <a:t>Direct payments </a:t>
            </a:r>
            <a:r>
              <a:rPr lang="nl-BE" smtClean="0"/>
              <a:t>to </a:t>
            </a:r>
            <a:r>
              <a:rPr lang="nl-BE" smtClean="0"/>
              <a:t>farmers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smtClean="0"/>
              <a:t>Case 2: renovation </a:t>
            </a:r>
            <a:r>
              <a:rPr lang="nl-BE" smtClean="0"/>
              <a:t>subsidy </a:t>
            </a:r>
            <a:endParaRPr lang="nl-BE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smtClean="0"/>
              <a:t>Methodological </a:t>
            </a:r>
            <a:r>
              <a:rPr lang="nl-BE" smtClean="0"/>
              <a:t>challenges</a:t>
            </a:r>
            <a:endParaRPr lang="nl-BE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1. Environmentally </a:t>
            </a:r>
            <a:r>
              <a:rPr lang="nl-BE" smtClean="0"/>
              <a:t>harmful subsidies 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307593"/>
            <a:ext cx="7704137" cy="4269296"/>
          </a:xfrm>
        </p:spPr>
        <p:txBody>
          <a:bodyPr/>
          <a:lstStyle/>
          <a:p>
            <a:r>
              <a:rPr lang="nl-BE" sz="2500" smtClean="0"/>
              <a:t>EHS: Patrick</a:t>
            </a:r>
          </a:p>
          <a:p>
            <a:r>
              <a:rPr lang="en-US" sz="2500" smtClean="0"/>
              <a:t>Roadmap to a Resource Efficient Europe:</a:t>
            </a:r>
          </a:p>
          <a:p>
            <a:pPr lvl="1">
              <a:spcBef>
                <a:spcPts val="1200"/>
              </a:spcBef>
            </a:pPr>
            <a:r>
              <a:rPr lang="en-GB" sz="2400" i="1" smtClean="0"/>
              <a:t>Milestone: By 2020 EHS will be phased out, with due regard to the impact on people in need.</a:t>
            </a:r>
          </a:p>
          <a:p>
            <a:pPr lvl="1">
              <a:spcBef>
                <a:spcPts val="1800"/>
              </a:spcBef>
            </a:pPr>
            <a:r>
              <a:rPr lang="en-GB" sz="2400" i="1" smtClean="0"/>
              <a:t>Member States should:</a:t>
            </a:r>
            <a:endParaRPr lang="nl-BE" sz="2400" i="1" smtClean="0"/>
          </a:p>
          <a:p>
            <a:pPr lvl="2"/>
            <a:r>
              <a:rPr lang="en-GB" sz="1900" smtClean="0"/>
              <a:t>Identify the most significant EHS pursuant to established methodologies (by 2012);</a:t>
            </a:r>
          </a:p>
          <a:p>
            <a:pPr lvl="2"/>
            <a:r>
              <a:rPr lang="en-GB" sz="1900" smtClean="0"/>
              <a:t>Prepare plans and timetables to phase out EHS and report on these as part of their National Reform Programmes (by 2012/2013); </a:t>
            </a:r>
            <a:endParaRPr lang="nl-BE" sz="1900" smtClean="0"/>
          </a:p>
          <a:p>
            <a:pPr lvl="2"/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“Established Methodologies”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472185"/>
            <a:ext cx="7704137" cy="4104704"/>
          </a:xfrm>
        </p:spPr>
        <p:txBody>
          <a:bodyPr/>
          <a:lstStyle/>
          <a:p>
            <a:pPr marL="514350" indent="-514350">
              <a:buNone/>
            </a:pPr>
            <a:r>
              <a:rPr lang="nl-BE" sz="2100" smtClean="0"/>
              <a:t>OECD – IEEP “Integrated assessment framework tool”</a:t>
            </a:r>
            <a:endParaRPr lang="nl-BE" sz="2100" dirty="0" smtClean="0"/>
          </a:p>
          <a:p>
            <a:pPr marL="514350" indent="-514350">
              <a:buNone/>
            </a:pPr>
            <a:r>
              <a:rPr lang="nl-BE" sz="2100" smtClean="0"/>
              <a:t>→ designed for evaluating individual subsidies</a:t>
            </a:r>
          </a:p>
          <a:p>
            <a:pPr marL="514350" indent="-514350">
              <a:buNone/>
            </a:pPr>
            <a:endParaRPr lang="nl-BE" sz="2100" smtClean="0"/>
          </a:p>
          <a:p>
            <a:pPr marL="514350" indent="-514350">
              <a:buNone/>
            </a:pPr>
            <a:r>
              <a:rPr lang="nl-BE" sz="2100" smtClean="0"/>
              <a:t>Main parts:</a:t>
            </a:r>
            <a:endParaRPr lang="nl-BE" sz="2100" dirty="0" smtClean="0"/>
          </a:p>
          <a:p>
            <a:pPr marL="514350" indent="-514350">
              <a:buFont typeface="+mj-lt"/>
              <a:buAutoNum type="arabicPeriod"/>
            </a:pPr>
            <a:r>
              <a:rPr lang="nl-BE" sz="2100" smtClean="0"/>
              <a:t>Analysis of the objectives</a:t>
            </a:r>
            <a:endParaRPr lang="nl-BE" sz="2100" dirty="0" smtClean="0"/>
          </a:p>
          <a:p>
            <a:pPr marL="514350" indent="-514350">
              <a:buFont typeface="+mj-lt"/>
              <a:buAutoNum type="arabicPeriod"/>
            </a:pPr>
            <a:r>
              <a:rPr lang="nl-BE" sz="2100" smtClean="0"/>
              <a:t>Subsidy </a:t>
            </a:r>
            <a:r>
              <a:rPr lang="nl-BE" sz="2100" smtClean="0"/>
              <a:t>design</a:t>
            </a:r>
            <a:endParaRPr lang="nl-BE" sz="2100" dirty="0" smtClean="0"/>
          </a:p>
          <a:p>
            <a:pPr marL="514350" indent="-514350">
              <a:buFont typeface="+mj-lt"/>
              <a:buAutoNum type="arabicPeriod"/>
            </a:pPr>
            <a:r>
              <a:rPr lang="nl-BE" sz="2100" smtClean="0"/>
              <a:t>Effectiveness analysis</a:t>
            </a:r>
            <a:endParaRPr lang="nl-BE" sz="2100" dirty="0" smtClean="0"/>
          </a:p>
          <a:p>
            <a:pPr marL="514350" indent="-514350">
              <a:buFont typeface="+mj-lt"/>
              <a:buAutoNum type="arabicPeriod"/>
            </a:pPr>
            <a:r>
              <a:rPr lang="nl-BE" sz="2100" smtClean="0"/>
              <a:t>Incidental impact analysis</a:t>
            </a:r>
            <a:endParaRPr lang="nl-BE" sz="2100" dirty="0" smtClean="0"/>
          </a:p>
          <a:p>
            <a:pPr marL="514350" indent="-514350">
              <a:buFont typeface="+mj-lt"/>
              <a:buAutoNum type="arabicPeriod"/>
            </a:pPr>
            <a:r>
              <a:rPr lang="nl-BE" sz="2100" smtClean="0"/>
              <a:t>Impact of policy reform</a:t>
            </a:r>
            <a:endParaRPr lang="nl-BE" sz="2100" dirty="0" smtClean="0"/>
          </a:p>
          <a:p>
            <a:pPr marL="514350" indent="-514350">
              <a:buFont typeface="+mj-lt"/>
              <a:buAutoNum type="arabicPeriod"/>
            </a:pPr>
            <a:endParaRPr lang="nl-BE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Right Brace 6"/>
          <p:cNvSpPr/>
          <p:nvPr/>
        </p:nvSpPr>
        <p:spPr>
          <a:xfrm>
            <a:off x="4459439" y="3811048"/>
            <a:ext cx="457899" cy="73152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5167059" y="3803904"/>
            <a:ext cx="3129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 smtClean="0"/>
              <a:t>Social, economic and environmental effects</a:t>
            </a:r>
            <a:endParaRPr lang="nl-BE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2. Case 1: </a:t>
            </a:r>
            <a:r>
              <a:rPr lang="nl-BE" smtClean="0"/>
              <a:t>Direct payments to farmers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CAP ‘Pillar I-support’</a:t>
            </a:r>
            <a:endParaRPr lang="nl-BE" smtClean="0"/>
          </a:p>
          <a:p>
            <a:r>
              <a:rPr lang="nl-BE" smtClean="0"/>
              <a:t>Before: coupling with production</a:t>
            </a:r>
          </a:p>
          <a:p>
            <a:r>
              <a:rPr lang="nl-BE" smtClean="0"/>
              <a:t>‘direct income support’</a:t>
            </a:r>
          </a:p>
          <a:p>
            <a:r>
              <a:rPr lang="nl-BE" smtClean="0"/>
              <a:t>Past reforms: continuing decoupling</a:t>
            </a:r>
          </a:p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9" y="1252728"/>
            <a:ext cx="8174482" cy="4324161"/>
          </a:xfrm>
        </p:spPr>
        <p:txBody>
          <a:bodyPr/>
          <a:lstStyle/>
          <a:p>
            <a:r>
              <a:rPr lang="nl-BE" sz="2300" smtClean="0"/>
              <a:t>CAP: evolution of decoupling</a:t>
            </a:r>
            <a:endParaRPr lang="nl-BE" sz="2300" dirty="0" smtClean="0"/>
          </a:p>
          <a:p>
            <a:endParaRPr lang="nl-BE" sz="2300" dirty="0" smtClean="0"/>
          </a:p>
          <a:p>
            <a:endParaRPr lang="nl-BE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6</a:t>
            </a:fld>
            <a:endParaRPr lang="nl-NL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90762" y="1624012"/>
          <a:ext cx="4562475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2.1 Objectives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408177"/>
            <a:ext cx="7704137" cy="4168712"/>
          </a:xfrm>
        </p:spPr>
        <p:txBody>
          <a:bodyPr/>
          <a:lstStyle/>
          <a:p>
            <a:r>
              <a:rPr lang="nl-BE" sz="2200" smtClean="0"/>
              <a:t>Main objective: </a:t>
            </a:r>
            <a:r>
              <a:rPr lang="nl-BE" sz="2200" b="1" smtClean="0"/>
              <a:t>to provide a livable income for the Flemish farmers in a number of subsectors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7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2.2 Conditionality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Income support so not conditional on production</a:t>
            </a:r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2.3 Economic </a:t>
            </a:r>
            <a:r>
              <a:rPr lang="nl-BE" dirty="0" smtClean="0"/>
              <a:t>impact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320" y="1307593"/>
            <a:ext cx="7704137" cy="4269296"/>
          </a:xfrm>
        </p:spPr>
        <p:txBody>
          <a:bodyPr/>
          <a:lstStyle/>
          <a:p>
            <a:r>
              <a:rPr lang="nl-BE" sz="2300" smtClean="0"/>
              <a:t>Beef cattle sector: very dependent</a:t>
            </a:r>
            <a:endParaRPr lang="nl-BE" sz="2300" dirty="0" smtClean="0"/>
          </a:p>
          <a:p>
            <a:r>
              <a:rPr lang="nl-BE" sz="2300" smtClean="0"/>
              <a:t>Arable farming: limited impact</a:t>
            </a:r>
            <a:r>
              <a:rPr lang="nl-BE" sz="2300" dirty="0" smtClean="0"/>
              <a:t>; </a:t>
            </a:r>
          </a:p>
          <a:p>
            <a:r>
              <a:rPr lang="nl-BE" sz="2300" smtClean="0"/>
              <a:t>Other subsectors: no support;</a:t>
            </a:r>
            <a:endParaRPr lang="nl-BE" sz="23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56350"/>
            <a:ext cx="12573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B964-30BE-4E2F-B901-F5A7AF2330E9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647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Office-thema</vt:lpstr>
      <vt:lpstr>Custom Design</vt:lpstr>
      <vt:lpstr>Sustainability of Flemish subsidies: casestudies on direct payments and the renovation subsidy</vt:lpstr>
      <vt:lpstr>Outline</vt:lpstr>
      <vt:lpstr>1. Environmentally harmful subsidies </vt:lpstr>
      <vt:lpstr>“Established Methodologies”</vt:lpstr>
      <vt:lpstr>2. Case 1: Direct payments to farmers</vt:lpstr>
      <vt:lpstr>Slide 6</vt:lpstr>
      <vt:lpstr>2.1 Objectives</vt:lpstr>
      <vt:lpstr>2.2 Conditionality</vt:lpstr>
      <vt:lpstr>2.3 Economic impact</vt:lpstr>
      <vt:lpstr>2.4 Social impact</vt:lpstr>
      <vt:lpstr>2.5 Environmental impact</vt:lpstr>
      <vt:lpstr>2.6 Recommendations case direct payments</vt:lpstr>
      <vt:lpstr>3. Case 2: renovation subsidy: objectives</vt:lpstr>
      <vt:lpstr>3.1 Effectiveness</vt:lpstr>
      <vt:lpstr>3.2 Incidental impacts</vt:lpstr>
      <vt:lpstr>3.4 Conclusions of the case on the Renovation Subsidy</vt:lpstr>
      <vt:lpstr>4. Methodological challenges</vt:lpstr>
    </vt:vector>
  </TitlesOfParts>
  <Company>Altera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Kris Bachus</cp:lastModifiedBy>
  <cp:revision>113</cp:revision>
  <dcterms:created xsi:type="dcterms:W3CDTF">2010-02-26T11:08:48Z</dcterms:created>
  <dcterms:modified xsi:type="dcterms:W3CDTF">2012-02-08T19:54:03Z</dcterms:modified>
</cp:coreProperties>
</file>