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57" r:id="rId3"/>
    <p:sldId id="258" r:id="rId4"/>
    <p:sldId id="267" r:id="rId5"/>
    <p:sldId id="259" r:id="rId6"/>
    <p:sldId id="265" r:id="rId7"/>
    <p:sldId id="271" r:id="rId8"/>
    <p:sldId id="256" r:id="rId9"/>
    <p:sldId id="260" r:id="rId10"/>
    <p:sldId id="261" r:id="rId11"/>
    <p:sldId id="266" r:id="rId12"/>
    <p:sldId id="262" r:id="rId13"/>
    <p:sldId id="270" r:id="rId14"/>
    <p:sldId id="276" r:id="rId15"/>
    <p:sldId id="273" r:id="rId16"/>
    <p:sldId id="274" r:id="rId17"/>
    <p:sldId id="263" r:id="rId18"/>
    <p:sldId id="269" r:id="rId19"/>
    <p:sldId id="268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90B55E-305C-4962-B201-CE3C9F3BD0E3}" type="datetimeFigureOut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18CF8A-249D-495E-ACA8-195B138EB8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18CF8A-249D-495E-ACA8-195B138EB80C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444F-7771-4F64-9449-691E3B46AFDC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278A-E4AE-43DD-B60C-A48C529A09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1D6D-E4E6-4A63-835C-26A5BEDA3E7B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73894-A353-4181-B6B6-C79EFC95C5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AE0D6-4712-4117-A84C-3557D33C8DA5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D990-F4D7-4317-82DC-6D5876B88D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602E-AF33-44CD-9D38-99BE1D8331D9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028F-C7E4-4BBB-B08E-171EC83783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2B51-221B-45D0-8F89-1CB1D2A90F2A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97F5-3247-46F2-8238-F2BCC9DA3D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118F-0C46-4074-AEAD-BD900DE07024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AFBE1-6CC3-4E40-820B-05C3E0B622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750F-5E3A-4EDD-8822-553EBD597112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E16A-FA28-46CA-842E-C06A746B2D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5EE1-80E8-425F-A793-46E06BED6830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2F73-4944-415F-8729-4E5495B852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7C1F-6A74-40AE-97CE-4C044AA49318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58DDD-933D-478B-A5F9-CA5F078D77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5293F-BE5E-473F-A9AE-C57284707504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ADBF-D4E2-4AB2-8B3A-6288099FAB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2724D-4E3C-4BB8-836F-84AF444BEA41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C05D8-198E-4012-AC53-32CDE005AF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54F32A-970A-41BB-94A1-48356C1BC4A8}" type="datetime1">
              <a:rPr lang="es-ES"/>
              <a:pPr>
                <a:defRPr/>
              </a:pPr>
              <a:t>09/02/2012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9CA16E-9759-4C7C-A3F7-A999A09FA4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ef.org/gef/eo_office" TargetMode="External"/><Relationship Id="rId2" Type="http://schemas.openxmlformats.org/officeDocument/2006/relationships/hyperlink" Target="http://www.climate-eval.org/?q=ho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7E742-6960-4075-839C-43256DE21C97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EUROPEAN ENVIRONMENTAL FORUM</a:t>
            </a:r>
            <a:endParaRPr lang="es-ES" dirty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b="1" smtClean="0"/>
              <a:t>		EVALUATING THE IMPACT OF CLIMATE 	CHANGE POLICIES ON DEVELOPMENT</a:t>
            </a:r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mtClean="0"/>
              <a:t>      Osvaldo Feinstein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mtClean="0"/>
              <a:t>      9  February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977FE-7095-4B51-A15D-52674FDC6467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/>
            </a:r>
            <a:br>
              <a:rPr lang="es-ES" sz="4000" b="1" smtClean="0"/>
            </a:br>
            <a:r>
              <a:rPr lang="en-GB" sz="4000" b="1" smtClean="0"/>
              <a:t> Expected results from evaluating  </a:t>
            </a:r>
            <a:br>
              <a:rPr lang="en-GB" sz="4000" b="1" smtClean="0"/>
            </a:br>
            <a:r>
              <a:rPr lang="en-GB" sz="4000" b="1" smtClean="0"/>
              <a:t>CC policies on Development</a:t>
            </a:r>
            <a:r>
              <a:rPr lang="es-ES" sz="4000" b="1" smtClean="0"/>
              <a:t/>
            </a:r>
            <a:br>
              <a:rPr lang="es-ES" sz="4000" b="1" smtClean="0"/>
            </a:br>
            <a:endParaRPr lang="es-ES" sz="4000" b="1" smtClean="0"/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i="1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1. More effective and efficient pro-development 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    evidence based climate change policies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2. Evaluation capacity development through     learning-by-doing 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3771-97BF-45C8-92C5-FF9378215EEE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s-ES" sz="4000" b="1" smtClean="0"/>
              <a:t>Evidence-based vs Fundamentalism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s-ES" sz="24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smtClean="0"/>
              <a:t>Climate change fundamentalism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smtClean="0"/>
              <a:t>	    negationism:</a:t>
            </a:r>
            <a:r>
              <a:rPr lang="es-ES" sz="2800" smtClean="0">
                <a:sym typeface="Wingdings" pitchFamily="2" charset="2"/>
              </a:rPr>
              <a:t>  nothing needs to be done (denial)</a:t>
            </a:r>
            <a:endParaRPr lang="es-ES" sz="28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smtClean="0"/>
              <a:t>        catastrophism:  </a:t>
            </a:r>
            <a:r>
              <a:rPr lang="es-ES" sz="2800" smtClean="0">
                <a:sym typeface="Wingdings" pitchFamily="2" charset="2"/>
              </a:rPr>
              <a:t>nothing can be done  (alarmism)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smtClean="0">
                <a:sym typeface="Wingdings" pitchFamily="2" charset="2"/>
              </a:rPr>
              <a:t>        </a:t>
            </a:r>
            <a:r>
              <a:rPr lang="es-ES" sz="2800" smtClean="0">
                <a:sym typeface="Wingdings" pitchFamily="2" charset="2"/>
              </a:rPr>
              <a:t>voluntarism :  everything can be done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80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smtClean="0">
                <a:sym typeface="Wingdings" pitchFamily="2" charset="2"/>
              </a:rPr>
              <a:t>Pragmatic approach</a:t>
            </a:r>
            <a:r>
              <a:rPr lang="es-ES" sz="2800" smtClean="0">
                <a:sym typeface="Wingdings" pitchFamily="2" charset="2"/>
              </a:rPr>
              <a:t>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smtClean="0">
                <a:sym typeface="Wingdings" pitchFamily="2" charset="2"/>
              </a:rPr>
              <a:t>         possibilism:   something can/must be done    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80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smtClean="0"/>
              <a:t>Evidence-based climate change policies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b="1" smtClean="0"/>
              <a:t>         </a:t>
            </a:r>
            <a:r>
              <a:rPr lang="es-ES" sz="2800" smtClean="0"/>
              <a:t>evaluation as a source of evidence</a:t>
            </a:r>
            <a:endParaRPr lang="es-ES" sz="2800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400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2646F-196A-479D-B574-61AAA90E9F3A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Questions that evaluation suggests and that should contribute to answer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GB" smtClean="0"/>
              <a:t>Which climate change policies led to the highest </a:t>
            </a:r>
            <a:r>
              <a:rPr lang="en-GB" b="1" smtClean="0"/>
              <a:t>net</a:t>
            </a:r>
            <a:r>
              <a:rPr lang="en-GB" smtClean="0"/>
              <a:t> development impact in which </a:t>
            </a:r>
            <a:r>
              <a:rPr lang="en-GB" b="1" smtClean="0"/>
              <a:t>contexts</a:t>
            </a:r>
            <a:r>
              <a:rPr lang="en-GB" smtClean="0"/>
              <a:t> and </a:t>
            </a:r>
            <a:r>
              <a:rPr lang="en-GB" b="1" smtClean="0"/>
              <a:t>why</a:t>
            </a:r>
            <a:r>
              <a:rPr lang="en-GB" smtClean="0"/>
              <a:t>?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en-GB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GB" smtClean="0"/>
              <a:t>How can </a:t>
            </a:r>
            <a:r>
              <a:rPr lang="en-GB" b="1" smtClean="0"/>
              <a:t>evaluation</a:t>
            </a:r>
            <a:r>
              <a:rPr lang="en-GB" smtClean="0"/>
              <a:t> contribute to the </a:t>
            </a:r>
            <a:r>
              <a:rPr lang="en-GB" b="1" smtClean="0"/>
              <a:t>design and implementation of  CCPs</a:t>
            </a:r>
            <a:r>
              <a:rPr lang="en-GB" smtClean="0"/>
              <a:t> to enhance their positive effects on development?</a:t>
            </a:r>
          </a:p>
          <a:p>
            <a:pPr marL="514350" indent="-514350" eaLnBrk="1" hangingPunct="1">
              <a:buFont typeface="Arial" charset="0"/>
              <a:buNone/>
            </a:pPr>
            <a:endParaRPr lang="en-GB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n-GB" i="1" smtClean="0"/>
          </a:p>
          <a:p>
            <a:pPr marL="514350" indent="-514350" eaLnBrk="1" hangingPunct="1">
              <a:buFont typeface="Arial" charset="0"/>
              <a:buNone/>
            </a:pPr>
            <a:endParaRPr lang="en-GB" i="1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GB" i="1" smtClean="0"/>
              <a:t>?</a:t>
            </a:r>
            <a:endParaRPr lang="es-E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evaluation</a:t>
            </a:r>
            <a:r>
              <a:rPr lang="es-ES" b="1" dirty="0" smtClean="0"/>
              <a:t> </a:t>
            </a:r>
            <a:r>
              <a:rPr lang="es-ES" b="1" dirty="0" err="1" smtClean="0"/>
              <a:t>methods</a:t>
            </a:r>
            <a:endParaRPr lang="es-ES" b="1" dirty="0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smtClean="0"/>
              <a:t>A </a:t>
            </a:r>
            <a:r>
              <a:rPr lang="es-ES" sz="2800" dirty="0" err="1" smtClean="0"/>
              <a:t>pluralistic</a:t>
            </a:r>
            <a:r>
              <a:rPr lang="es-ES" sz="2800" dirty="0" smtClean="0"/>
              <a:t> </a:t>
            </a:r>
            <a:r>
              <a:rPr lang="es-ES" sz="2800" dirty="0" err="1" smtClean="0"/>
              <a:t>approach</a:t>
            </a:r>
            <a:r>
              <a:rPr lang="es-ES" sz="2800" dirty="0" smtClean="0"/>
              <a:t>, </a:t>
            </a:r>
            <a:r>
              <a:rPr lang="es-ES" sz="2800" dirty="0" err="1" smtClean="0"/>
              <a:t>consistent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pragmatic</a:t>
            </a:r>
            <a:r>
              <a:rPr lang="es-ES" sz="2800" dirty="0" smtClean="0"/>
              <a:t> </a:t>
            </a:r>
            <a:r>
              <a:rPr lang="es-ES" sz="2800" dirty="0" err="1" smtClean="0"/>
              <a:t>definition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impact</a:t>
            </a:r>
            <a:r>
              <a:rPr lang="es-ES" sz="2800" dirty="0" smtClean="0"/>
              <a:t> </a:t>
            </a:r>
            <a:r>
              <a:rPr lang="es-ES" sz="2800" dirty="0" err="1" smtClean="0"/>
              <a:t>evaluation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err="1" smtClean="0"/>
              <a:t>Models</a:t>
            </a:r>
            <a:r>
              <a:rPr lang="es-ES" sz="2800" dirty="0" smtClean="0"/>
              <a:t>, </a:t>
            </a:r>
            <a:r>
              <a:rPr lang="es-ES" sz="2800" dirty="0" err="1" smtClean="0"/>
              <a:t>triangulation</a:t>
            </a:r>
            <a:r>
              <a:rPr lang="es-ES" sz="2800" dirty="0" smtClean="0"/>
              <a:t>, </a:t>
            </a:r>
            <a:r>
              <a:rPr lang="es-ES" sz="2800" dirty="0" err="1" smtClean="0"/>
              <a:t>application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evaluation</a:t>
            </a:r>
            <a:r>
              <a:rPr lang="es-ES" sz="2800" dirty="0" smtClean="0"/>
              <a:t> </a:t>
            </a:r>
            <a:r>
              <a:rPr lang="es-ES" sz="2800" dirty="0" err="1" smtClean="0"/>
              <a:t>criteria</a:t>
            </a:r>
            <a:r>
              <a:rPr lang="es-ES" sz="2800" dirty="0" smtClean="0"/>
              <a:t>, </a:t>
            </a:r>
            <a:r>
              <a:rPr lang="es-ES" sz="2800" dirty="0" err="1" smtClean="0"/>
              <a:t>cost-benefit</a:t>
            </a:r>
            <a:r>
              <a:rPr lang="es-ES" sz="2800" dirty="0" smtClean="0"/>
              <a:t> </a:t>
            </a:r>
            <a:r>
              <a:rPr lang="es-ES" sz="2800" dirty="0" err="1" smtClean="0"/>
              <a:t>analysis</a:t>
            </a:r>
            <a:r>
              <a:rPr lang="es-ES" sz="2800" dirty="0" smtClean="0"/>
              <a:t>,</a:t>
            </a:r>
          </a:p>
          <a:p>
            <a:pPr>
              <a:buFont typeface="Arial" charset="0"/>
              <a:buNone/>
            </a:pPr>
            <a:r>
              <a:rPr lang="es-ES" sz="2800" dirty="0" smtClean="0"/>
              <a:t>    </a:t>
            </a:r>
            <a:r>
              <a:rPr lang="es-ES" sz="2800" dirty="0" err="1" smtClean="0"/>
              <a:t>cost</a:t>
            </a:r>
            <a:r>
              <a:rPr lang="es-ES" sz="2800" dirty="0" smtClean="0"/>
              <a:t> </a:t>
            </a:r>
            <a:r>
              <a:rPr lang="es-ES" sz="2800" dirty="0" err="1" smtClean="0"/>
              <a:t>effectiveness</a:t>
            </a:r>
            <a:r>
              <a:rPr lang="es-ES" sz="2800" dirty="0" smtClean="0"/>
              <a:t> </a:t>
            </a:r>
            <a:r>
              <a:rPr lang="es-ES" sz="2800" dirty="0" err="1" smtClean="0"/>
              <a:t>analysis</a:t>
            </a:r>
            <a:r>
              <a:rPr lang="es-ES" sz="2800" dirty="0" smtClean="0"/>
              <a:t>, causal </a:t>
            </a:r>
            <a:r>
              <a:rPr lang="es-ES" sz="2800" dirty="0" err="1" smtClean="0"/>
              <a:t>chain</a:t>
            </a:r>
            <a:r>
              <a:rPr lang="es-ES" sz="2800" dirty="0" smtClean="0"/>
              <a:t>, </a:t>
            </a:r>
          </a:p>
          <a:p>
            <a:pPr>
              <a:buFont typeface="Arial" charset="0"/>
              <a:buNone/>
            </a:pPr>
            <a:r>
              <a:rPr lang="es-ES" sz="2800" dirty="0" smtClean="0"/>
              <a:t>     </a:t>
            </a:r>
            <a:r>
              <a:rPr lang="es-ES" sz="2800" dirty="0" err="1" smtClean="0"/>
              <a:t>theory</a:t>
            </a:r>
            <a:r>
              <a:rPr lang="es-ES" sz="2800" dirty="0" smtClean="0"/>
              <a:t> of </a:t>
            </a:r>
            <a:r>
              <a:rPr lang="es-ES" sz="2800" dirty="0" err="1" smtClean="0"/>
              <a:t>change</a:t>
            </a:r>
            <a:r>
              <a:rPr lang="es-ES" sz="2800" dirty="0" smtClean="0"/>
              <a:t> </a:t>
            </a:r>
            <a:r>
              <a:rPr lang="es-ES" sz="2800" dirty="0" err="1" smtClean="0"/>
              <a:t>or</a:t>
            </a:r>
            <a:r>
              <a:rPr lang="es-ES" sz="2800" dirty="0" smtClean="0"/>
              <a:t> </a:t>
            </a:r>
            <a:r>
              <a:rPr lang="es-ES" sz="2800" dirty="0" err="1" smtClean="0"/>
              <a:t>theory</a:t>
            </a:r>
            <a:r>
              <a:rPr lang="es-ES" sz="2800" dirty="0" smtClean="0"/>
              <a:t> </a:t>
            </a:r>
            <a:r>
              <a:rPr lang="es-ES" sz="2800" dirty="0" err="1" smtClean="0"/>
              <a:t>based</a:t>
            </a:r>
            <a:r>
              <a:rPr lang="es-ES" sz="2800" dirty="0" smtClean="0"/>
              <a:t> </a:t>
            </a:r>
            <a:r>
              <a:rPr lang="es-ES" sz="2800" dirty="0" err="1" smtClean="0"/>
              <a:t>evaluation</a:t>
            </a:r>
            <a:endParaRPr lang="es-ES" sz="2800" dirty="0" smtClean="0"/>
          </a:p>
          <a:p>
            <a:pPr>
              <a:buFont typeface="Arial" charset="0"/>
              <a:buNone/>
            </a:pPr>
            <a:endParaRPr lang="es-ES" sz="2800" dirty="0" smtClean="0"/>
          </a:p>
          <a:p>
            <a:r>
              <a:rPr lang="es-ES" sz="2800" dirty="0" smtClean="0"/>
              <a:t>Meta-</a:t>
            </a:r>
            <a:r>
              <a:rPr lang="es-ES" sz="2800" dirty="0" err="1" smtClean="0"/>
              <a:t>analysis</a:t>
            </a:r>
            <a:r>
              <a:rPr lang="es-ES" sz="2800" dirty="0" smtClean="0"/>
              <a:t>, </a:t>
            </a:r>
            <a:r>
              <a:rPr lang="es-ES" sz="2800" dirty="0" err="1" smtClean="0"/>
              <a:t>synthesis</a:t>
            </a:r>
            <a:r>
              <a:rPr lang="es-ES" sz="2800" dirty="0" smtClean="0"/>
              <a:t> </a:t>
            </a:r>
            <a:r>
              <a:rPr lang="es-ES" sz="2800" dirty="0" err="1" smtClean="0"/>
              <a:t>reviews</a:t>
            </a:r>
            <a:r>
              <a:rPr lang="es-ES" sz="2800" dirty="0" smtClean="0"/>
              <a:t> </a:t>
            </a:r>
            <a:r>
              <a:rPr lang="es-ES" sz="2800" dirty="0" smtClean="0"/>
              <a:t>(3iE</a:t>
            </a:r>
            <a:r>
              <a:rPr lang="es-ES" sz="2800" dirty="0" smtClean="0"/>
              <a:t>)</a:t>
            </a:r>
          </a:p>
          <a:p>
            <a:endParaRPr lang="es-ES" sz="2800" dirty="0" smtClean="0"/>
          </a:p>
          <a:p>
            <a:pPr>
              <a:buFont typeface="Arial" charset="0"/>
              <a:buNone/>
            </a:pPr>
            <a:endParaRPr lang="es-ES" sz="2800" dirty="0" smtClean="0"/>
          </a:p>
          <a:p>
            <a:pPr>
              <a:buFont typeface="Arial" charset="0"/>
              <a:buNone/>
            </a:pP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Making</a:t>
            </a:r>
            <a:r>
              <a:rPr lang="es-ES" b="1" dirty="0" smtClean="0"/>
              <a:t>  </a:t>
            </a:r>
            <a:r>
              <a:rPr lang="es-ES" b="1" dirty="0" err="1" smtClean="0"/>
              <a:t>assumptions</a:t>
            </a:r>
            <a:r>
              <a:rPr lang="es-ES" b="1" dirty="0" smtClean="0"/>
              <a:t> </a:t>
            </a:r>
            <a:r>
              <a:rPr lang="es-ES" b="1" dirty="0" err="1" smtClean="0"/>
              <a:t>explicit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err="1" smtClean="0"/>
              <a:t>Assumptions</a:t>
            </a:r>
            <a:r>
              <a:rPr lang="es-ES" dirty="0" smtClean="0"/>
              <a:t> </a:t>
            </a:r>
            <a:r>
              <a:rPr lang="es-ES" dirty="0" err="1" smtClean="0"/>
              <a:t>concerning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Incentives</a:t>
            </a:r>
          </a:p>
          <a:p>
            <a:pPr>
              <a:buNone/>
            </a:pPr>
            <a:r>
              <a:rPr lang="es-ES" dirty="0" err="1" smtClean="0"/>
              <a:t>Capacities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Adoption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Risk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Uncertainty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Sustainability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2028F-C7E4-4BBB-B08E-171EC83783CD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smtClean="0"/>
              <a:t>Key message on evaluation methods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smtClean="0"/>
              <a:t>Choosing methods and/or techniques that are: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800" smtClean="0"/>
          </a:p>
          <a:p>
            <a:pPr>
              <a:lnSpc>
                <a:spcPct val="90000"/>
              </a:lnSpc>
            </a:pPr>
            <a:r>
              <a:rPr lang="es-ES" sz="2800" smtClean="0"/>
              <a:t>Fit for purpose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Fit for task</a:t>
            </a:r>
          </a:p>
          <a:p>
            <a:pPr>
              <a:lnSpc>
                <a:spcPct val="90000"/>
              </a:lnSpc>
            </a:pPr>
            <a:r>
              <a:rPr lang="es-ES" sz="2800" smtClean="0"/>
              <a:t>Fit for resources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800" smtClean="0"/>
          </a:p>
          <a:p>
            <a:pPr>
              <a:lnSpc>
                <a:spcPct val="90000"/>
              </a:lnSpc>
            </a:pPr>
            <a:r>
              <a:rPr lang="es-ES" sz="2800" b="1" smtClean="0"/>
              <a:t>Fit for circumstances</a:t>
            </a:r>
          </a:p>
          <a:p>
            <a:pPr>
              <a:lnSpc>
                <a:spcPct val="90000"/>
              </a:lnSpc>
            </a:pPr>
            <a:endParaRPr lang="es-ES" sz="28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smtClean="0"/>
              <a:t>    (“Horses for courses”)</a:t>
            </a:r>
          </a:p>
          <a:p>
            <a:pPr>
              <a:lnSpc>
                <a:spcPct val="90000"/>
              </a:lnSpc>
            </a:pP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smtClean="0"/>
              <a:t>Circumstances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mtClean="0"/>
              <a:t>Purpose of the evaluation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mtClean="0"/>
              <a:t>Available capacities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mtClean="0"/>
              <a:t>Type of intervention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mtClean="0"/>
              <a:t>Budget constraint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mtClean="0"/>
              <a:t>Deadline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" smtClean="0"/>
              <a:t>Data availability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ES" b="1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smtClean="0"/>
              <a:t>Bottom line:    </a:t>
            </a:r>
            <a:r>
              <a:rPr lang="es-ES" b="1" smtClean="0"/>
              <a:t> </a:t>
            </a:r>
            <a:r>
              <a:rPr lang="es-ES" sz="3600" b="1" u="sng" smtClean="0"/>
              <a:t>Fit for circumstances</a:t>
            </a:r>
            <a:endParaRPr lang="es-E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C78F6-D778-4149-BBB7-4B070393D6FC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Useful resources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3000" smtClean="0"/>
          </a:p>
          <a:p>
            <a:pPr eaLnBrk="1" hangingPunct="1">
              <a:lnSpc>
                <a:spcPct val="80000"/>
              </a:lnSpc>
            </a:pPr>
            <a:r>
              <a:rPr lang="es-ES" sz="3000" smtClean="0"/>
              <a:t>US GAO “Designing Evaluations” 2012 Revision</a:t>
            </a:r>
          </a:p>
          <a:p>
            <a:pPr eaLnBrk="1" hangingPunct="1">
              <a:lnSpc>
                <a:spcPct val="80000"/>
              </a:lnSpc>
            </a:pPr>
            <a:endParaRPr lang="es-ES" sz="3000" smtClean="0"/>
          </a:p>
          <a:p>
            <a:pPr eaLnBrk="1" hangingPunct="1">
              <a:lnSpc>
                <a:spcPct val="80000"/>
              </a:lnSpc>
            </a:pPr>
            <a:r>
              <a:rPr lang="es-ES" sz="3000" smtClean="0"/>
              <a:t>WB Impact Evaluation Handbook (2011)</a:t>
            </a:r>
          </a:p>
          <a:p>
            <a:pPr eaLnBrk="1" hangingPunct="1">
              <a:lnSpc>
                <a:spcPct val="80000"/>
              </a:lnSpc>
            </a:pPr>
            <a:endParaRPr lang="es-ES" sz="3000" smtClean="0"/>
          </a:p>
          <a:p>
            <a:pPr eaLnBrk="1" hangingPunct="1">
              <a:lnSpc>
                <a:spcPct val="80000"/>
              </a:lnSpc>
            </a:pPr>
            <a:r>
              <a:rPr lang="es-ES" sz="3000" smtClean="0"/>
              <a:t>Network of Networks for Impact Evaluation (NONIE) “Impact Evaluations and Development”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sz="3000" smtClean="0"/>
              <a:t>    (2009)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3000" smtClean="0"/>
          </a:p>
          <a:p>
            <a:pPr eaLnBrk="1" hangingPunct="1">
              <a:lnSpc>
                <a:spcPct val="80000"/>
              </a:lnSpc>
            </a:pPr>
            <a:r>
              <a:rPr lang="es-ES" sz="3000" smtClean="0"/>
              <a:t>New Directions for Evaluation (2009)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3000" smtClean="0"/>
          </a:p>
          <a:p>
            <a:pPr eaLnBrk="1" hangingPunct="1">
              <a:lnSpc>
                <a:spcPct val="80000"/>
              </a:lnSpc>
            </a:pPr>
            <a:endParaRPr lang="es-ES" sz="3000" smtClean="0"/>
          </a:p>
          <a:p>
            <a:pPr eaLnBrk="1" hangingPunct="1">
              <a:lnSpc>
                <a:spcPct val="80000"/>
              </a:lnSpc>
            </a:pPr>
            <a:endParaRPr lang="es-E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s-ES" b="1" smtClean="0"/>
              <a:t>Some additional useful resources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smtClean="0"/>
              <a:t>Climate change evaluations by the WB IEG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800" smtClean="0"/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WDR (2011) and HDR (2010) on climate change</a:t>
            </a:r>
          </a:p>
          <a:p>
            <a:pPr eaLnBrk="1" hangingPunct="1">
              <a:lnSpc>
                <a:spcPct val="90000"/>
              </a:lnSpc>
            </a:pPr>
            <a:endParaRPr lang="es-ES" sz="2800" smtClean="0"/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“Evaluating Climate Change and Development”09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2800" smtClean="0"/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Stern Review of the Economics of Climate Change 06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z="2800" smtClean="0"/>
              <a:t>     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International Initiative for Impact Evaluation (3iE)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Bert Metz (2010) “Controlling Climate Change”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z="2800" smtClean="0"/>
              <a:t>http://www.controllingclimatechange.info/ControllingClimateChange_by_BertMetz.pdf</a:t>
            </a:r>
          </a:p>
          <a:p>
            <a:pPr>
              <a:lnSpc>
                <a:spcPct val="90000"/>
              </a:lnSpc>
            </a:pPr>
            <a:endParaRPr lang="es-ES" sz="24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The end?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z="4000" smtClean="0"/>
              <a:t>Thank you!</a:t>
            </a:r>
          </a:p>
          <a:p>
            <a:pPr>
              <a:buFont typeface="Arial" charset="0"/>
              <a:buNone/>
            </a:pPr>
            <a:endParaRPr lang="es-ES" sz="4000" smtClean="0"/>
          </a:p>
          <a:p>
            <a:pPr>
              <a:buFont typeface="Arial" charset="0"/>
              <a:buNone/>
            </a:pPr>
            <a:r>
              <a:rPr lang="es-ES" smtClean="0"/>
              <a:t>ofeinstein@yahoo.com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EA55-4264-4F81-BBEE-1CDE038A42F1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err="1" smtClean="0"/>
              <a:t>Evaluating</a:t>
            </a:r>
            <a:r>
              <a:rPr lang="es-ES" b="1" smtClean="0"/>
              <a:t> </a:t>
            </a:r>
            <a:r>
              <a:rPr lang="es-ES" b="1" err="1" smtClean="0"/>
              <a:t>the</a:t>
            </a:r>
            <a:r>
              <a:rPr lang="es-ES" b="1" smtClean="0"/>
              <a:t> </a:t>
            </a:r>
            <a:r>
              <a:rPr lang="es-ES" b="1" err="1" smtClean="0"/>
              <a:t>impact</a:t>
            </a:r>
            <a:r>
              <a:rPr lang="es-ES" b="1" smtClean="0"/>
              <a:t> of </a:t>
            </a:r>
            <a:r>
              <a:rPr lang="es-ES" b="1" err="1" smtClean="0"/>
              <a:t>climate</a:t>
            </a:r>
            <a:r>
              <a:rPr lang="es-ES" b="1" smtClean="0"/>
              <a:t> </a:t>
            </a:r>
            <a:r>
              <a:rPr lang="es-ES" b="1" err="1" smtClean="0"/>
              <a:t>change</a:t>
            </a:r>
            <a:r>
              <a:rPr lang="es-ES" b="1" smtClean="0"/>
              <a:t> </a:t>
            </a:r>
            <a:r>
              <a:rPr lang="es-ES" b="1" err="1" smtClean="0"/>
              <a:t>policies</a:t>
            </a:r>
            <a:r>
              <a:rPr lang="es-ES" b="1" smtClean="0"/>
              <a:t> </a:t>
            </a:r>
            <a:r>
              <a:rPr lang="es-ES" b="1" err="1" smtClean="0"/>
              <a:t>on</a:t>
            </a:r>
            <a:r>
              <a:rPr lang="es-ES" b="1" smtClean="0"/>
              <a:t> </a:t>
            </a:r>
            <a:r>
              <a:rPr lang="es-ES" b="1" err="1" smtClean="0"/>
              <a:t>development</a:t>
            </a:r>
            <a:endParaRPr lang="es-ES" b="1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s-ES" b="1" u="sng" smtClean="0"/>
              <a:t>Themes </a:t>
            </a:r>
            <a:endParaRPr lang="es-ES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mtClean="0"/>
              <a:t>1. Clarifications concerning  </a:t>
            </a:r>
            <a:r>
              <a:rPr lang="es-ES" i="1" smtClean="0"/>
              <a:t>evaluating impact,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i="1" smtClean="0"/>
              <a:t>climate change policies </a:t>
            </a:r>
            <a:r>
              <a:rPr lang="es-ES" smtClean="0"/>
              <a:t>and </a:t>
            </a:r>
            <a:r>
              <a:rPr lang="es-ES" i="1" smtClean="0"/>
              <a:t>development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mtClean="0"/>
              <a:t>2. Expected results from these evaluations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mtClean="0"/>
              <a:t>3. Evaluation questions and methods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mtClean="0"/>
              <a:t>4. Useful resource materials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s-E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5E4D5-74BF-4BF7-893B-59C34CBC31FE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Evaluating impact</a:t>
            </a:r>
            <a:r>
              <a:rPr lang="es-ES" sz="4000" smtClean="0"/>
              <a:t/>
            </a:r>
            <a:br>
              <a:rPr lang="es-ES" sz="4000" smtClean="0"/>
            </a:br>
            <a:endParaRPr lang="es-ES" sz="4000" smtClean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3000" smtClean="0"/>
              <a:t>A </a:t>
            </a:r>
            <a:r>
              <a:rPr lang="es-ES" sz="3000" i="1" smtClean="0"/>
              <a:t>fundamentalist view</a:t>
            </a:r>
            <a:r>
              <a:rPr lang="es-ES" sz="3000" smtClean="0"/>
              <a:t>:  IE is, and only is, evaluation using Randomized Control Trials</a:t>
            </a:r>
          </a:p>
          <a:p>
            <a:pPr eaLnBrk="1" hangingPunct="1">
              <a:buFont typeface="Arial" charset="0"/>
              <a:buNone/>
            </a:pPr>
            <a:endParaRPr lang="es-ES" sz="3000" smtClean="0"/>
          </a:p>
          <a:p>
            <a:pPr eaLnBrk="1" hangingPunct="1"/>
            <a:r>
              <a:rPr lang="es-ES" sz="3000" smtClean="0"/>
              <a:t>A </a:t>
            </a:r>
            <a:r>
              <a:rPr lang="es-ES" sz="3000" i="1" smtClean="0"/>
              <a:t>pragmatic view</a:t>
            </a:r>
            <a:r>
              <a:rPr lang="es-ES" sz="3000" smtClean="0"/>
              <a:t>:  positive and negative, primary and secondary long term effects produced by a development intervention, directly or indirectly, intended or unintended (OECD glossary)  </a:t>
            </a:r>
          </a:p>
          <a:p>
            <a:pPr eaLnBrk="1" hangingPunct="1">
              <a:buFont typeface="Arial" charset="0"/>
              <a:buNone/>
            </a:pPr>
            <a:endParaRPr lang="es-ES" sz="3000" smtClean="0"/>
          </a:p>
          <a:p>
            <a:pPr eaLnBrk="1" hangingPunct="1">
              <a:buFont typeface="Arial" charset="0"/>
              <a:buNone/>
            </a:pPr>
            <a:endParaRPr lang="es-E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/>
              <a:t>Impact and the results chain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3000" dirty="0" err="1" smtClean="0"/>
              <a:t>Results</a:t>
            </a:r>
            <a:r>
              <a:rPr lang="es-ES" sz="3000" dirty="0" smtClean="0"/>
              <a:t> </a:t>
            </a:r>
            <a:r>
              <a:rPr lang="es-ES" sz="3000" dirty="0" err="1" smtClean="0"/>
              <a:t>chain</a:t>
            </a:r>
            <a:endParaRPr lang="es-ES" sz="3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3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sz="3000" dirty="0" smtClean="0"/>
              <a:t>INPUTS  </a:t>
            </a:r>
            <a:r>
              <a:rPr lang="es-ES" sz="30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s-ES" sz="3000" dirty="0" smtClean="0"/>
              <a:t> OUTPUTS </a:t>
            </a:r>
            <a:r>
              <a:rPr lang="es-ES" sz="3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s-ES" sz="3000" dirty="0" smtClean="0"/>
              <a:t>  OUTCOMES </a:t>
            </a:r>
            <a:r>
              <a:rPr lang="es-ES" sz="3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s-ES" sz="3000" dirty="0" smtClean="0"/>
              <a:t>   IMPACTS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3000" dirty="0" smtClean="0"/>
          </a:p>
          <a:p>
            <a:pPr>
              <a:lnSpc>
                <a:spcPct val="80000"/>
              </a:lnSpc>
            </a:pPr>
            <a:endParaRPr lang="es-ES" dirty="0" smtClean="0"/>
          </a:p>
          <a:p>
            <a:pPr>
              <a:lnSpc>
                <a:spcPct val="80000"/>
              </a:lnSpc>
            </a:pPr>
            <a:r>
              <a:rPr lang="es-ES" dirty="0" err="1" smtClean="0"/>
              <a:t>Processes</a:t>
            </a:r>
            <a:r>
              <a:rPr lang="es-ES" dirty="0" smtClean="0"/>
              <a:t>, </a:t>
            </a:r>
            <a:r>
              <a:rPr lang="es-ES" dirty="0" err="1" smtClean="0"/>
              <a:t>activities</a:t>
            </a:r>
            <a:r>
              <a:rPr lang="es-ES" dirty="0" smtClean="0"/>
              <a:t> and </a:t>
            </a:r>
            <a:r>
              <a:rPr lang="es-ES" dirty="0" err="1" smtClean="0"/>
              <a:t>context</a:t>
            </a:r>
            <a:endParaRPr lang="es-ES" dirty="0" smtClean="0"/>
          </a:p>
          <a:p>
            <a:pPr eaLnBrk="1" hangingPunct="1">
              <a:lnSpc>
                <a:spcPct val="80000"/>
              </a:lnSpc>
            </a:pPr>
            <a:endParaRPr lang="es-ES" sz="3000" dirty="0" smtClean="0"/>
          </a:p>
          <a:p>
            <a:pPr>
              <a:lnSpc>
                <a:spcPct val="80000"/>
              </a:lnSpc>
            </a:pPr>
            <a:endParaRPr lang="es-ES" dirty="0" smtClean="0"/>
          </a:p>
          <a:p>
            <a:pPr>
              <a:lnSpc>
                <a:spcPct val="80000"/>
              </a:lnSpc>
            </a:pPr>
            <a:r>
              <a:rPr lang="es-ES" dirty="0" smtClean="0"/>
              <a:t>Non-</a:t>
            </a:r>
            <a:r>
              <a:rPr lang="es-ES" dirty="0" err="1" smtClean="0"/>
              <a:t>linearities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feedback</a:t>
            </a:r>
            <a:r>
              <a:rPr lang="es-ES" dirty="0" smtClean="0"/>
              <a:t> </a:t>
            </a:r>
            <a:r>
              <a:rPr lang="es-ES" dirty="0" err="1" smtClean="0"/>
              <a:t>loops</a:t>
            </a:r>
            <a:endParaRPr lang="es-ES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68D1-9857-47C3-A5E9-35056C8940E3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Climate Change Policies (CCP)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Policies to mitigate or adapt to climate change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Innovative policies (risk and uncertainty)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Explicit CCP and implicit CCP (unintended effects on climate change of non-CCPs)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E0251-73B2-461A-8127-CCC134E543FD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Adaptation and Mitigation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ADAPTATION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      Actions that people, countries and societies take to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       adjust to climate change that  actually occurred, or whose occurrence     is anticipated (reactive &amp; anticipatory adaptation)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       </a:t>
            </a:r>
            <a:r>
              <a:rPr lang="en-GB" sz="2000" b="1" i="1" smtClean="0"/>
              <a:t>Responses</a:t>
            </a:r>
            <a:r>
              <a:rPr lang="en-GB" sz="2000" smtClean="0"/>
              <a:t> to  actual or anticipated shifts in climate  e.g., changing crops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MITIGATION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	Actions reducing the chances that adaptation will be required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b="1" i="1" smtClean="0"/>
              <a:t>      Preventive </a:t>
            </a:r>
            <a:r>
              <a:rPr lang="en-GB" sz="2000" smtClean="0"/>
              <a:t>actions, e.g.,  GHG emission reductions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When mitigation fails or is too late, adaptation is needed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000" b="1" i="1" smtClean="0"/>
              <a:t>Evaluating the impact, efficiency and sustainability of A &amp; M</a:t>
            </a:r>
            <a:endParaRPr lang="es-ES" sz="20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/>
              <a:t>Community of Practice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s-ES" smtClean="0"/>
              <a:t>   Community of practice for the evaluation of climate change and development  (supported by the GEF Evaluation Office)</a:t>
            </a:r>
          </a:p>
          <a:p>
            <a:pPr>
              <a:buFont typeface="Arial" charset="0"/>
              <a:buNone/>
            </a:pPr>
            <a:r>
              <a:rPr lang="es-ES" smtClean="0"/>
              <a:t>   </a:t>
            </a:r>
            <a:r>
              <a:rPr lang="es-ES" smtClean="0">
                <a:hlinkClick r:id="rId2"/>
              </a:rPr>
              <a:t>http://www.climate-eval.org/?q=home</a:t>
            </a:r>
            <a:endParaRPr lang="es-ES" smtClean="0"/>
          </a:p>
          <a:p>
            <a:pPr>
              <a:buFont typeface="Arial" charset="0"/>
              <a:buNone/>
            </a:pPr>
            <a:r>
              <a:rPr lang="es-ES" smtClean="0"/>
              <a:t>Follow-up of the International Conference on Evaluating Climate Change and Development</a:t>
            </a:r>
          </a:p>
          <a:p>
            <a:pPr>
              <a:buFont typeface="Arial" charset="0"/>
              <a:buNone/>
            </a:pPr>
            <a:endParaRPr lang="es-ES" smtClean="0"/>
          </a:p>
          <a:p>
            <a:pPr>
              <a:buFont typeface="Arial" charset="0"/>
              <a:buNone/>
            </a:pPr>
            <a:r>
              <a:rPr lang="es-ES" smtClean="0">
                <a:hlinkClick r:id="rId3"/>
              </a:rPr>
              <a:t>http://www.thegef.org/gef/eo_office</a:t>
            </a:r>
            <a:endParaRPr lang="es-ES" smtClean="0"/>
          </a:p>
          <a:p>
            <a:pPr>
              <a:buFont typeface="Arial" charset="0"/>
              <a:buNone/>
            </a:pPr>
            <a:endParaRPr lang="es-ES" smtClean="0"/>
          </a:p>
          <a:p>
            <a:pPr>
              <a:buFont typeface="Arial" charset="0"/>
              <a:buNone/>
            </a:pPr>
            <a:endParaRPr lang="es-ES" smtClean="0"/>
          </a:p>
          <a:p>
            <a:pPr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DF482-C3AF-415D-AA23-F18C3EF76557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1506" name="1 Título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8062913" cy="1582738"/>
          </a:xfrm>
        </p:spPr>
        <p:txBody>
          <a:bodyPr/>
          <a:lstStyle/>
          <a:p>
            <a:pPr eaLnBrk="1" hangingPunct="1"/>
            <a:r>
              <a:rPr lang="es-ES" b="1" smtClean="0"/>
              <a:t>On the Concept of Development</a:t>
            </a:r>
          </a:p>
        </p:txBody>
      </p:sp>
      <p:sp>
        <p:nvSpPr>
          <p:cNvPr id="21507" name="2 Subtítulo"/>
          <p:cNvSpPr>
            <a:spLocks noGrp="1"/>
          </p:cNvSpPr>
          <p:nvPr>
            <p:ph type="subTitle" idx="1"/>
          </p:nvPr>
        </p:nvSpPr>
        <p:spPr>
          <a:xfrm>
            <a:off x="395288" y="2205038"/>
            <a:ext cx="8424862" cy="424815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rabicPeriod"/>
            </a:pPr>
            <a:r>
              <a:rPr lang="es-ES" b="1" smtClean="0">
                <a:solidFill>
                  <a:srgbClr val="898989"/>
                </a:solidFill>
                <a:latin typeface="Arial" charset="0"/>
              </a:rPr>
              <a:t>Development as freedom  (Amartya Sen)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endParaRPr lang="es-ES" smtClean="0">
              <a:solidFill>
                <a:srgbClr val="898989"/>
              </a:solidFill>
              <a:latin typeface="Arial" charset="0"/>
            </a:endParaRP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es-ES" b="1" smtClean="0">
                <a:solidFill>
                  <a:srgbClr val="898989"/>
                </a:solidFill>
                <a:latin typeface="Arial" charset="0"/>
              </a:rPr>
              <a:t>Development as opportunities and empowerment</a:t>
            </a:r>
            <a:r>
              <a:rPr lang="es-ES" smtClean="0">
                <a:solidFill>
                  <a:srgbClr val="898989"/>
                </a:solidFill>
                <a:latin typeface="Arial" charset="0"/>
              </a:rPr>
              <a:t> (N. Stern)</a:t>
            </a:r>
          </a:p>
          <a:p>
            <a:pPr marL="514350" indent="-514350" algn="l" eaLnBrk="1" hangingPunct="1"/>
            <a:endParaRPr lang="es-ES" smtClean="0">
              <a:solidFill>
                <a:srgbClr val="898989"/>
              </a:solidFill>
              <a:latin typeface="Arial" charset="0"/>
            </a:endParaRPr>
          </a:p>
          <a:p>
            <a:pPr marL="514350" indent="-514350" algn="l" eaLnBrk="1" hangingPunct="1"/>
            <a:r>
              <a:rPr lang="es-ES" b="1" smtClean="0">
                <a:solidFill>
                  <a:srgbClr val="898989"/>
                </a:solidFill>
                <a:latin typeface="Arial" charset="0"/>
              </a:rPr>
              <a:t>3.  Sustainable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DE49D-9CBA-4667-8D0B-05A4559F8C6F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Growth, Development &amp; Climate Change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457200" y="1341438"/>
            <a:ext cx="8686800" cy="4784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s-ES" smtClean="0"/>
          </a:p>
          <a:p>
            <a:pPr eaLnBrk="1" hangingPunct="1"/>
            <a:r>
              <a:rPr lang="en-GB" smtClean="0"/>
              <a:t>Frequent focus:   GROWTH </a:t>
            </a:r>
            <a:r>
              <a:rPr lang="es-ES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GB" smtClean="0"/>
              <a:t> CLIMATE CHANGE</a:t>
            </a:r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n-GB" smtClean="0"/>
              <a:t>GROWTH, even SUSTAINABLE GROWTH,  is different from  DEVELOPMENT</a:t>
            </a:r>
          </a:p>
          <a:p>
            <a:pPr eaLnBrk="1" hangingPunct="1"/>
            <a:endParaRPr lang="en-GB" b="1" smtClean="0"/>
          </a:p>
          <a:p>
            <a:pPr eaLnBrk="1" hangingPunct="1"/>
            <a:r>
              <a:rPr lang="en-GB" smtClean="0"/>
              <a:t>Our focus:  CCPOLICIES   </a:t>
            </a:r>
            <a:r>
              <a:rPr lang="en-GB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GB" smtClean="0">
                <a:sym typeface="Wingdings" pitchFamily="2" charset="2"/>
              </a:rPr>
              <a:t>  DEVELOPMENT</a:t>
            </a:r>
            <a:endParaRPr lang="es-E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7400</TotalTime>
  <Words>585</Words>
  <Application>Microsoft Office PowerPoint</Application>
  <PresentationFormat>Presentación en pantalla (4:3)</PresentationFormat>
  <Paragraphs>174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EUROPEAN ENVIRONMENTAL FORUM</vt:lpstr>
      <vt:lpstr>Evaluating the impact of climate change policies on development</vt:lpstr>
      <vt:lpstr>Evaluating impact </vt:lpstr>
      <vt:lpstr>Impact and the results chain</vt:lpstr>
      <vt:lpstr>Climate Change Policies (CCP)</vt:lpstr>
      <vt:lpstr>Adaptation and Mitigation</vt:lpstr>
      <vt:lpstr>Community of Practice </vt:lpstr>
      <vt:lpstr>On the Concept of Development</vt:lpstr>
      <vt:lpstr>Growth, Development &amp; Climate Change</vt:lpstr>
      <vt:lpstr>  Expected results from evaluating   CC policies on Development </vt:lpstr>
      <vt:lpstr>Evidence-based vs Fundamentalism</vt:lpstr>
      <vt:lpstr>Questions that evaluation suggests and that should contribute to answer</vt:lpstr>
      <vt:lpstr>On evaluation methods</vt:lpstr>
      <vt:lpstr>Making  assumptions explicit</vt:lpstr>
      <vt:lpstr>Key message on evaluation methods</vt:lpstr>
      <vt:lpstr>Circumstances</vt:lpstr>
      <vt:lpstr>Useful resources</vt:lpstr>
      <vt:lpstr>Some additional useful resources</vt:lpstr>
      <vt:lpstr>The end?</vt:lpstr>
    </vt:vector>
  </TitlesOfParts>
  <Company>Nombre de la organización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concept of Development</dc:title>
  <dc:creator>Osvaldo Feinstein</dc:creator>
  <cp:lastModifiedBy>Osvaldo Feinstein</cp:lastModifiedBy>
  <cp:revision>36</cp:revision>
  <dcterms:created xsi:type="dcterms:W3CDTF">2012-01-08T23:06:26Z</dcterms:created>
  <dcterms:modified xsi:type="dcterms:W3CDTF">2012-02-09T07:08:32Z</dcterms:modified>
</cp:coreProperties>
</file>